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69" r:id="rId2"/>
    <p:sldMasterId id="2147483685" r:id="rId3"/>
    <p:sldMasterId id="2147483689" r:id="rId4"/>
  </p:sldMasterIdLst>
  <p:notesMasterIdLst>
    <p:notesMasterId r:id="rId42"/>
  </p:notesMasterIdLst>
  <p:sldIdLst>
    <p:sldId id="270" r:id="rId5"/>
    <p:sldId id="314" r:id="rId6"/>
    <p:sldId id="271" r:id="rId7"/>
    <p:sldId id="273" r:id="rId8"/>
    <p:sldId id="309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286" r:id="rId17"/>
    <p:sldId id="287" r:id="rId18"/>
    <p:sldId id="263" r:id="rId19"/>
    <p:sldId id="265" r:id="rId20"/>
    <p:sldId id="264" r:id="rId21"/>
    <p:sldId id="278" r:id="rId22"/>
    <p:sldId id="274" r:id="rId23"/>
    <p:sldId id="275" r:id="rId24"/>
    <p:sldId id="290" r:id="rId25"/>
    <p:sldId id="291" r:id="rId26"/>
    <p:sldId id="292" r:id="rId27"/>
    <p:sldId id="293" r:id="rId28"/>
    <p:sldId id="319" r:id="rId29"/>
    <p:sldId id="320" r:id="rId30"/>
    <p:sldId id="301" r:id="rId31"/>
    <p:sldId id="316" r:id="rId32"/>
    <p:sldId id="317" r:id="rId33"/>
    <p:sldId id="318" r:id="rId34"/>
    <p:sldId id="308" r:id="rId35"/>
    <p:sldId id="303" r:id="rId36"/>
    <p:sldId id="307" r:id="rId37"/>
    <p:sldId id="304" r:id="rId38"/>
    <p:sldId id="305" r:id="rId39"/>
    <p:sldId id="306" r:id="rId40"/>
    <p:sldId id="313" r:id="rId4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50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7CF404-2FB5-491C-A85D-B45AF91EE485}" type="datetimeFigureOut">
              <a:rPr lang="zh-TW" altLang="en-US" smtClean="0"/>
              <a:pPr/>
              <a:t>2017/9/12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04BA79-F632-4103-9F13-3D5CE818882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5410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49BD2-5C4C-40A0-815C-E6EC52467F0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474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214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52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678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983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240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280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5005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1314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304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6E4A9-6072-45F8-AE77-155EB86D10B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D0E47-BFC6-4EBE-9BA9-00A9B4B8DB36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2678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BD86A-FA8F-4720-A10B-75D2A764E691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2259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C9507-C192-4B87-B763-0841CC3F955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7567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D0E47-BFC6-4EBE-9BA9-00A9B4B8DB36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0913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BD86A-FA8F-4720-A10B-75D2A764E691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188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9D621-B978-4EB7-980E-A46782B67A0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76250" y="1268413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67250" y="1268413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D29C6-6D28-497A-BE09-D4D4EE79A1E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81086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66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469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598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448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533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hyperlink" Target="mailto:lgg@cs.ntust.edu.tw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hyperlink" Target="mailto:lgg@cs.ntust.edu.tw" TargetMode="External"/><Relationship Id="rId5" Type="http://schemas.openxmlformats.org/officeDocument/2006/relationships/image" Target="../media/image1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hyperlink" Target="mailto:lgg@cs.ntust.edu.tw" TargetMode="Externa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46329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0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46330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46330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46330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146331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463312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3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4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5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6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7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46331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7625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463319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0" y="1268413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46332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zh-TW"/>
          </a:p>
        </p:txBody>
      </p:sp>
      <p:sp>
        <p:nvSpPr>
          <p:cNvPr id="146332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zh-TW"/>
          </a:p>
        </p:txBody>
      </p:sp>
      <p:sp>
        <p:nvSpPr>
          <p:cNvPr id="146332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CC7B7DB-30E4-4489-8E11-6656BE016FDF}" type="slidenum">
              <a:rPr lang="en-US" altLang="zh-TW"/>
              <a:pPr/>
              <a:t>‹#›</a:t>
            </a:fld>
            <a:endParaRPr lang="en-US" altLang="zh-TW"/>
          </a:p>
        </p:txBody>
      </p: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1241425" y="6399213"/>
            <a:ext cx="6408738" cy="493712"/>
            <a:chOff x="782" y="4031"/>
            <a:chExt cx="4037" cy="311"/>
          </a:xfrm>
        </p:grpSpPr>
        <p:pic>
          <p:nvPicPr>
            <p:cNvPr id="1463324" name="Picture 28" descr="namemark2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82" y="4031"/>
              <a:ext cx="960" cy="199"/>
            </a:xfrm>
            <a:prstGeom prst="rect">
              <a:avLst/>
            </a:prstGeom>
            <a:noFill/>
          </p:spPr>
        </p:pic>
        <p:sp>
          <p:nvSpPr>
            <p:cNvPr id="1463325" name="Rectangle 29"/>
            <p:cNvSpPr>
              <a:spLocks noChangeArrowheads="1"/>
            </p:cNvSpPr>
            <p:nvPr userDrawn="1"/>
          </p:nvSpPr>
          <p:spPr bwMode="auto">
            <a:xfrm>
              <a:off x="1774" y="4059"/>
              <a:ext cx="304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1200">
                  <a:solidFill>
                    <a:srgbClr val="FFFF00"/>
                  </a:solidFill>
                  <a:ea typeface="標楷體" pitchFamily="65" charset="-120"/>
                </a:rPr>
                <a:t>李國光   </a:t>
              </a:r>
              <a:r>
                <a:rPr lang="zh-TW" altLang="en-US" sz="1200">
                  <a:solidFill>
                    <a:srgbClr val="FFFF00"/>
                  </a:solidFill>
                  <a:ea typeface="標楷體" pitchFamily="65" charset="-120"/>
                  <a:sym typeface="Symbol" pitchFamily="18" charset="2"/>
                </a:rPr>
                <a:t></a:t>
              </a:r>
              <a:r>
                <a:rPr lang="zh-TW" altLang="en-US" sz="1200">
                  <a:solidFill>
                    <a:srgbClr val="FFFF00"/>
                  </a:solidFill>
                  <a:ea typeface="標楷體" pitchFamily="65" charset="-120"/>
                </a:rPr>
                <a:t> 版權所有   </a:t>
              </a:r>
              <a:r>
                <a:rPr lang="en-US" altLang="zh-TW" sz="1200">
                  <a:solidFill>
                    <a:srgbClr val="FFFF00"/>
                  </a:solidFill>
                  <a:ea typeface="標楷體" pitchFamily="65" charset="-120"/>
                </a:rPr>
                <a:t>Tel: 02-2737-6782  Email: </a:t>
              </a:r>
              <a:r>
                <a:rPr lang="en-US" altLang="zh-TW" sz="1200">
                  <a:solidFill>
                    <a:srgbClr val="FFFF00"/>
                  </a:solidFill>
                  <a:ea typeface="標楷體" pitchFamily="65" charset="-120"/>
                  <a:hlinkClick r:id="rId7"/>
                </a:rPr>
                <a:t>lgg@cs.ntust.edu.tw</a:t>
              </a:r>
              <a:endParaRPr lang="en-US" altLang="zh-TW" sz="1200" b="1">
                <a:ea typeface="標楷體" pitchFamily="65" charset="-120"/>
              </a:endParaRPr>
            </a:p>
          </p:txBody>
        </p:sp>
        <p:sp>
          <p:nvSpPr>
            <p:cNvPr id="1463326" name="Text Box 30"/>
            <p:cNvSpPr txBox="1">
              <a:spLocks noChangeArrowheads="1"/>
            </p:cNvSpPr>
            <p:nvPr userDrawn="1"/>
          </p:nvSpPr>
          <p:spPr bwMode="auto">
            <a:xfrm>
              <a:off x="1859" y="4169"/>
              <a:ext cx="23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1200">
                  <a:solidFill>
                    <a:srgbClr val="FF3300"/>
                  </a:solidFill>
                  <a:latin typeface="標楷體" pitchFamily="65" charset="-120"/>
                  <a:ea typeface="標楷體" pitchFamily="65" charset="-120"/>
                </a:rPr>
                <a:t>知識與遠見的結合，才能夠避免無知與短視</a:t>
              </a:r>
              <a:r>
                <a:rPr lang="en-US" altLang="zh-TW" sz="1200">
                  <a:solidFill>
                    <a:srgbClr val="FF3300"/>
                  </a:solidFill>
                  <a:latin typeface="標楷體" pitchFamily="65" charset="-120"/>
                  <a:ea typeface="標楷體" pitchFamily="65" charset="-120"/>
                </a:rPr>
                <a:t>---</a:t>
              </a:r>
              <a:r>
                <a:rPr lang="zh-TW" altLang="en-US" sz="1200">
                  <a:solidFill>
                    <a:srgbClr val="FF3300"/>
                  </a:solidFill>
                  <a:latin typeface="標楷體" pitchFamily="65" charset="-120"/>
                  <a:ea typeface="標楷體" pitchFamily="65" charset="-120"/>
                </a:rPr>
                <a:t>高希均</a:t>
              </a:r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7" r:id="rId3"/>
    <p:sldLayoutId id="2147483668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FFFF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FFFF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zh-TW">
              <a:solidFill>
                <a:srgbClr val="FFFF00"/>
              </a:solidFill>
            </a:endParaRPr>
          </a:p>
        </p:txBody>
      </p:sp>
      <p:pic>
        <p:nvPicPr>
          <p:cNvPr id="1031" name="Picture 7" descr="namemark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324600"/>
            <a:ext cx="1524000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3124200" y="6400800"/>
            <a:ext cx="40433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000" smtClean="0">
                <a:solidFill>
                  <a:srgbClr val="FFFF00"/>
                </a:solidFill>
                <a:latin typeface="Arial" panose="020B0604020202020204" pitchFamily="34" charset="0"/>
              </a:rPr>
              <a:t>李國光   </a:t>
            </a:r>
            <a:r>
              <a:rPr lang="zh-TW" altLang="en-US" sz="1000" smtClean="0">
                <a:solidFill>
                  <a:srgbClr val="FFFF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</a:t>
            </a:r>
            <a:r>
              <a:rPr lang="zh-TW" altLang="en-US" sz="1000" smtClean="0">
                <a:solidFill>
                  <a:srgbClr val="FFFF00"/>
                </a:solidFill>
                <a:latin typeface="Arial" panose="020B0604020202020204" pitchFamily="34" charset="0"/>
              </a:rPr>
              <a:t> 版權所有   </a:t>
            </a:r>
            <a:r>
              <a:rPr lang="en-US" altLang="zh-TW" sz="1000" smtClean="0">
                <a:solidFill>
                  <a:srgbClr val="FFFF00"/>
                </a:solidFill>
                <a:latin typeface="Arial" panose="020B0604020202020204" pitchFamily="34" charset="0"/>
              </a:rPr>
              <a:t>Tel: 02-2737-6782  Email: lgg@cs.ntust.edu.tw</a:t>
            </a: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8594725" y="6553200"/>
            <a:ext cx="390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6A6B73DC-FED7-4A4E-846A-C8B7B05A2A15}" type="slidenum">
              <a:rPr lang="en-US" altLang="zh-TW" sz="1400" smtClean="0">
                <a:solidFill>
                  <a:srgbClr val="FFFF00"/>
                </a:solidFill>
                <a:ea typeface="新細明體" panose="02020500000000000000" pitchFamily="18" charset="-120"/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 sz="1400" smtClean="0">
              <a:solidFill>
                <a:srgbClr val="FFFF00"/>
              </a:solidFill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8092192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  <a:ea typeface="標楷體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  <a:ea typeface="標楷體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  <a:ea typeface="標楷體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46329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46330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46330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>
              <a:solidFill>
                <a:srgbClr val="FFFFFF"/>
              </a:solidFill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46330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46330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6330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6330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6330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6330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46331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463312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463313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463314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463315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463316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463317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46331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7625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463319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0" y="1268413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46332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46332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46332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CC7B7DB-30E4-4489-8E11-6656BE016FDF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1241425" y="6399213"/>
            <a:ext cx="6408738" cy="493712"/>
            <a:chOff x="782" y="4031"/>
            <a:chExt cx="4037" cy="311"/>
          </a:xfrm>
        </p:grpSpPr>
        <p:pic>
          <p:nvPicPr>
            <p:cNvPr id="1463324" name="Picture 28" descr="namemark2"/>
            <p:cNvPicPr>
              <a:picLocks noChangeAspect="1" noChangeArrowheads="1"/>
            </p:cNvPicPr>
            <p:nvPr userDrawn="1"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82" y="4031"/>
              <a:ext cx="960" cy="199"/>
            </a:xfrm>
            <a:prstGeom prst="rect">
              <a:avLst/>
            </a:prstGeom>
            <a:noFill/>
          </p:spPr>
        </p:pic>
        <p:sp>
          <p:nvSpPr>
            <p:cNvPr id="1463325" name="Rectangle 29"/>
            <p:cNvSpPr>
              <a:spLocks noChangeArrowheads="1"/>
            </p:cNvSpPr>
            <p:nvPr userDrawn="1"/>
          </p:nvSpPr>
          <p:spPr bwMode="auto">
            <a:xfrm>
              <a:off x="1774" y="4059"/>
              <a:ext cx="304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1200">
                  <a:solidFill>
                    <a:srgbClr val="FFFF00"/>
                  </a:solidFill>
                </a:rPr>
                <a:t>李國光   </a:t>
              </a:r>
              <a:r>
                <a:rPr lang="zh-TW" altLang="en-US" sz="1200">
                  <a:solidFill>
                    <a:srgbClr val="FFFF00"/>
                  </a:solidFill>
                  <a:sym typeface="Symbol" pitchFamily="18" charset="2"/>
                </a:rPr>
                <a:t></a:t>
              </a:r>
              <a:r>
                <a:rPr lang="zh-TW" altLang="en-US" sz="1200">
                  <a:solidFill>
                    <a:srgbClr val="FFFF00"/>
                  </a:solidFill>
                </a:rPr>
                <a:t> 版權所有   </a:t>
              </a:r>
              <a:r>
                <a:rPr lang="en-US" altLang="zh-TW" sz="1200">
                  <a:solidFill>
                    <a:srgbClr val="FFFF00"/>
                  </a:solidFill>
                </a:rPr>
                <a:t>Tel: 02-2737-6782  Email: </a:t>
              </a:r>
              <a:r>
                <a:rPr lang="en-US" altLang="zh-TW" sz="1200">
                  <a:solidFill>
                    <a:srgbClr val="FFFF00"/>
                  </a:solidFill>
                  <a:hlinkClick r:id="rId6"/>
                </a:rPr>
                <a:t>lgg@cs.ntust.edu.tw</a:t>
              </a:r>
              <a:endParaRPr lang="en-US" altLang="zh-TW" sz="1200" b="1">
                <a:solidFill>
                  <a:srgbClr val="FFFFFF"/>
                </a:solidFill>
              </a:endParaRPr>
            </a:p>
          </p:txBody>
        </p:sp>
        <p:sp>
          <p:nvSpPr>
            <p:cNvPr id="1463326" name="Text Box 30"/>
            <p:cNvSpPr txBox="1">
              <a:spLocks noChangeArrowheads="1"/>
            </p:cNvSpPr>
            <p:nvPr userDrawn="1"/>
          </p:nvSpPr>
          <p:spPr bwMode="auto">
            <a:xfrm>
              <a:off x="1859" y="4169"/>
              <a:ext cx="23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1200">
                  <a:solidFill>
                    <a:srgbClr val="FF3300"/>
                  </a:solidFill>
                  <a:latin typeface="標楷體" pitchFamily="65" charset="-120"/>
                </a:rPr>
                <a:t>知識與遠見的結合，才能夠避免無知與短視</a:t>
              </a:r>
              <a:r>
                <a:rPr lang="en-US" altLang="zh-TW" sz="1200">
                  <a:solidFill>
                    <a:srgbClr val="FF3300"/>
                  </a:solidFill>
                  <a:latin typeface="標楷體" pitchFamily="65" charset="-120"/>
                </a:rPr>
                <a:t>---</a:t>
              </a:r>
              <a:r>
                <a:rPr lang="zh-TW" altLang="en-US" sz="1200">
                  <a:solidFill>
                    <a:srgbClr val="FF3300"/>
                  </a:solidFill>
                  <a:latin typeface="標楷體" pitchFamily="65" charset="-120"/>
                </a:rPr>
                <a:t>高希均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590263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46329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46330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46330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>
              <a:solidFill>
                <a:srgbClr val="FFFFFF"/>
              </a:solidFill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46330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46330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6330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6330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6330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6330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46331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463312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463313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463314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463315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463316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463317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46331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7625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463319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0" y="1268413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46332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46332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46332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CC7B7DB-30E4-4489-8E11-6656BE016FDF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1241425" y="6399213"/>
            <a:ext cx="6408738" cy="493712"/>
            <a:chOff x="782" y="4031"/>
            <a:chExt cx="4037" cy="311"/>
          </a:xfrm>
        </p:grpSpPr>
        <p:pic>
          <p:nvPicPr>
            <p:cNvPr id="1463324" name="Picture 28" descr="namemark2"/>
            <p:cNvPicPr>
              <a:picLocks noChangeAspect="1" noChangeArrowheads="1"/>
            </p:cNvPicPr>
            <p:nvPr userDrawn="1"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82" y="4031"/>
              <a:ext cx="960" cy="199"/>
            </a:xfrm>
            <a:prstGeom prst="rect">
              <a:avLst/>
            </a:prstGeom>
            <a:noFill/>
          </p:spPr>
        </p:pic>
        <p:sp>
          <p:nvSpPr>
            <p:cNvPr id="1463325" name="Rectangle 29"/>
            <p:cNvSpPr>
              <a:spLocks noChangeArrowheads="1"/>
            </p:cNvSpPr>
            <p:nvPr userDrawn="1"/>
          </p:nvSpPr>
          <p:spPr bwMode="auto">
            <a:xfrm>
              <a:off x="1774" y="4059"/>
              <a:ext cx="304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1200">
                  <a:solidFill>
                    <a:srgbClr val="FFFF00"/>
                  </a:solidFill>
                </a:rPr>
                <a:t>李國光   </a:t>
              </a:r>
              <a:r>
                <a:rPr lang="zh-TW" altLang="en-US" sz="1200">
                  <a:solidFill>
                    <a:srgbClr val="FFFF00"/>
                  </a:solidFill>
                  <a:sym typeface="Symbol" pitchFamily="18" charset="2"/>
                </a:rPr>
                <a:t></a:t>
              </a:r>
              <a:r>
                <a:rPr lang="zh-TW" altLang="en-US" sz="1200">
                  <a:solidFill>
                    <a:srgbClr val="FFFF00"/>
                  </a:solidFill>
                </a:rPr>
                <a:t> 版權所有   </a:t>
              </a:r>
              <a:r>
                <a:rPr lang="en-US" altLang="zh-TW" sz="1200">
                  <a:solidFill>
                    <a:srgbClr val="FFFF00"/>
                  </a:solidFill>
                </a:rPr>
                <a:t>Tel: 02-2737-6782  Email: </a:t>
              </a:r>
              <a:r>
                <a:rPr lang="en-US" altLang="zh-TW" sz="1200">
                  <a:solidFill>
                    <a:srgbClr val="FFFF00"/>
                  </a:solidFill>
                  <a:hlinkClick r:id="rId5"/>
                </a:rPr>
                <a:t>lgg@cs.ntust.edu.tw</a:t>
              </a:r>
              <a:endParaRPr lang="en-US" altLang="zh-TW" sz="1200" b="1">
                <a:solidFill>
                  <a:srgbClr val="FFFFFF"/>
                </a:solidFill>
              </a:endParaRPr>
            </a:p>
          </p:txBody>
        </p:sp>
        <p:sp>
          <p:nvSpPr>
            <p:cNvPr id="1463326" name="Text Box 30"/>
            <p:cNvSpPr txBox="1">
              <a:spLocks noChangeArrowheads="1"/>
            </p:cNvSpPr>
            <p:nvPr userDrawn="1"/>
          </p:nvSpPr>
          <p:spPr bwMode="auto">
            <a:xfrm>
              <a:off x="1859" y="4169"/>
              <a:ext cx="23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1200">
                  <a:solidFill>
                    <a:srgbClr val="FF3300"/>
                  </a:solidFill>
                  <a:latin typeface="標楷體" pitchFamily="65" charset="-120"/>
                </a:rPr>
                <a:t>知識與遠見的結合，才能夠避免無知與短視</a:t>
              </a:r>
              <a:r>
                <a:rPr lang="en-US" altLang="zh-TW" sz="1200">
                  <a:solidFill>
                    <a:srgbClr val="FF3300"/>
                  </a:solidFill>
                  <a:latin typeface="標楷體" pitchFamily="65" charset="-120"/>
                </a:rPr>
                <a:t>---</a:t>
              </a:r>
              <a:r>
                <a:rPr lang="zh-TW" altLang="en-US" sz="1200">
                  <a:solidFill>
                    <a:srgbClr val="FF3300"/>
                  </a:solidFill>
                  <a:latin typeface="標楷體" pitchFamily="65" charset="-120"/>
                </a:rPr>
                <a:t>高希均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880802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site/lggntust/home" TargetMode="External"/><Relationship Id="rId2" Type="http://schemas.openxmlformats.org/officeDocument/2006/relationships/hyperlink" Target="mailto:lgg@cs.ntust.edu.tw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acebook.com/leegwoguan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jpeg"/><Relationship Id="rId5" Type="http://schemas.openxmlformats.org/officeDocument/2006/relationships/hyperlink" Target="http://wps.yam.com/cgi-bin/imgres?imgurl=www.swirepacific.com/media/gallery/beverages/download/cokecan.jpg&amp;imgrefurl=http://www.swirepacific.com/c_media/photo3.htm&amp;w=1077&amp;h=1772" TargetMode="Externa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http://www.eurekacp.com.tw/potp/4br.ht1.gif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http://www.eurekacp.com.tw/potp/4br.ht2.gif" TargetMode="External"/><Relationship Id="rId7" Type="http://schemas.openxmlformats.org/officeDocument/2006/relationships/image" Target="http://www.eurekacp.com.tw/potp/4br.ht4.gif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7.png"/><Relationship Id="rId5" Type="http://schemas.openxmlformats.org/officeDocument/2006/relationships/image" Target="http://www.eurekacp.com.tw/potp/4br.ht3.gif" TargetMode="External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http://www.eurekacp.com.tw/potp/4br.ht11.gif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image" Target="../media/image9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slide" Target="slide7.xml"/><Relationship Id="rId4" Type="http://schemas.openxmlformats.org/officeDocument/2006/relationships/slide" Target="slide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7570" y="732284"/>
            <a:ext cx="7530854" cy="1143000"/>
          </a:xfrm>
          <a:solidFill>
            <a:schemeClr val="bg1">
              <a:lumMod val="60000"/>
              <a:lumOff val="40000"/>
            </a:schemeClr>
          </a:solidFill>
        </p:spPr>
        <p:txBody>
          <a:bodyPr/>
          <a:lstStyle/>
          <a:p>
            <a:r>
              <a:rPr lang="zh-TW" altLang="en-US" sz="4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高階主</a:t>
            </a:r>
            <a:r>
              <a:rPr lang="zh-TW" altLang="en-US" sz="4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管</a:t>
            </a:r>
            <a:r>
              <a:rPr lang="zh-TW" altLang="en-US" sz="4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的知識要怎樣管？</a:t>
            </a:r>
            <a:endParaRPr lang="zh-TW" altLang="en-US" sz="4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749BD2-5C4C-40A0-815C-E6EC52467F01}" type="slidenum">
              <a:rPr lang="en-US" altLang="zh-TW" smtClean="0"/>
              <a:pPr>
                <a:defRPr/>
              </a:pPr>
              <a:t>1</a:t>
            </a:fld>
            <a:endParaRPr lang="en-US" altLang="zh-TW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57570" y="2129487"/>
            <a:ext cx="7245350" cy="3313013"/>
          </a:xfrm>
          <a:prstGeom prst="rect">
            <a:avLst/>
          </a:prstGeom>
          <a:solidFill>
            <a:srgbClr val="080A54"/>
          </a:solidFill>
          <a:ln w="57150" cmpd="thinThick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defRPr/>
            </a:pPr>
            <a:endParaRPr lang="en-US" altLang="zh-TW" sz="1200" b="1" dirty="0">
              <a:effectLst>
                <a:outerShdw blurRad="38100" dist="38100" dir="2700000" algn="tl">
                  <a:srgbClr val="000000"/>
                </a:outerShdw>
              </a:effectLst>
              <a:ea typeface="標楷體" pitchFamily="65" charset="-12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  <a:defRPr/>
            </a:pPr>
            <a:r>
              <a:rPr lang="zh-TW" alt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國立台灣科技大學管理學院資訊管理系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defRPr/>
            </a:pPr>
            <a:r>
              <a:rPr lang="zh-TW" alt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李國光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defRPr/>
            </a:pPr>
            <a:endParaRPr lang="zh-TW" altLang="en-US" sz="1200" b="1" dirty="0">
              <a:effectLst>
                <a:outerShdw blurRad="38100" dist="38100" dir="2700000" algn="tl">
                  <a:srgbClr val="000000"/>
                </a:outerShdw>
              </a:effectLst>
              <a:ea typeface="標楷體" pitchFamily="65" charset="-12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  <a:defRPr/>
            </a:pPr>
            <a:r>
              <a:rPr lang="zh-TW" altLang="en-US" b="1" dirty="0"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研究室：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T2-407-2   </a:t>
            </a:r>
            <a:r>
              <a:rPr lang="en-US" altLang="zh-TW" b="1" dirty="0"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Tel: 2737-6782   Fax: 2737-6777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altLang="zh-TW" b="1" dirty="0"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E-mail: </a:t>
            </a:r>
            <a:r>
              <a:rPr lang="en-US" altLang="zh-TW" b="1" dirty="0"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  <a:hlinkClick r:id="rId2"/>
              </a:rPr>
              <a:t>lgg@cs.ntust.edu.tw</a:t>
            </a:r>
            <a:r>
              <a:rPr lang="en-US" altLang="zh-TW" b="1" dirty="0"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 </a:t>
            </a:r>
            <a:endParaRPr lang="en-US" altLang="zh-TW" b="1" dirty="0" smtClean="0">
              <a:effectLst>
                <a:outerShdw blurRad="38100" dist="38100" dir="2700000" algn="tl">
                  <a:srgbClr val="000000"/>
                </a:outerShdw>
              </a:effectLst>
              <a:ea typeface="標楷體" pitchFamily="65" charset="-12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  <a:defRPr/>
            </a:pPr>
            <a:r>
              <a:rPr lang="zh-TW" alt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個人網站</a:t>
            </a:r>
            <a:r>
              <a:rPr lang="zh-TW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： </a:t>
            </a:r>
            <a:r>
              <a:rPr lang="en-US" altLang="zh-TW" dirty="0">
                <a:hlinkClick r:id="rId3"/>
              </a:rPr>
              <a:t>https://</a:t>
            </a:r>
            <a:r>
              <a:rPr lang="en-US" altLang="zh-TW" dirty="0" smtClean="0">
                <a:hlinkClick r:id="rId3"/>
              </a:rPr>
              <a:t>sites.google.com/site/lggntust/home</a:t>
            </a:r>
            <a:endParaRPr lang="en-US" altLang="zh-TW" dirty="0" smtClean="0"/>
          </a:p>
          <a:p>
            <a:pPr algn="ctr"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altLang="zh-TW" dirty="0" smtClean="0"/>
              <a:t>FB</a:t>
            </a:r>
            <a:r>
              <a:rPr lang="zh-TW" altLang="en-US" dirty="0" smtClean="0"/>
              <a:t>：</a:t>
            </a:r>
            <a:r>
              <a:rPr lang="en-US" altLang="zh-TW" dirty="0">
                <a:hlinkClick r:id="rId4"/>
              </a:rPr>
              <a:t>https://www.facebook.com/leegwoguang</a:t>
            </a:r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56409A-82B7-4F1D-8DC9-25F76CEF84BD}" type="slidenum">
              <a:rPr lang="en-US" altLang="zh-TW"/>
              <a:pPr>
                <a:defRPr/>
              </a:pPr>
              <a:t>10</a:t>
            </a:fld>
            <a:endParaRPr lang="en-US" altLang="zh-TW"/>
          </a:p>
        </p:txBody>
      </p:sp>
      <p:sp>
        <p:nvSpPr>
          <p:cNvPr id="1600528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何謂知識？</a:t>
            </a:r>
          </a:p>
        </p:txBody>
      </p:sp>
      <p:graphicFrame>
        <p:nvGraphicFramePr>
          <p:cNvPr id="14338" name="Object 11"/>
          <p:cNvGraphicFramePr>
            <a:graphicFrameLocks noGrp="1" noChangeAspect="1"/>
          </p:cNvGraphicFramePr>
          <p:nvPr>
            <p:ph sz="half" idx="1"/>
          </p:nvPr>
        </p:nvGraphicFramePr>
        <p:xfrm>
          <a:off x="1285875" y="3338513"/>
          <a:ext cx="4095750" cy="20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4" name="PhotoImpact" r:id="rId3" imgW="3174603" imgH="1574603" progId="PI3.Image">
                  <p:embed/>
                </p:oleObj>
              </mc:Choice>
              <mc:Fallback>
                <p:oleObj name="PhotoImpact" r:id="rId3" imgW="3174603" imgH="1574603" progId="PI3.Im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75" y="3338513"/>
                        <a:ext cx="4095750" cy="203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00517" name="Text Box 5"/>
          <p:cNvSpPr txBox="1">
            <a:spLocks noChangeArrowheads="1"/>
          </p:cNvSpPr>
          <p:nvPr/>
        </p:nvSpPr>
        <p:spPr bwMode="auto">
          <a:xfrm>
            <a:off x="657225" y="1179513"/>
            <a:ext cx="7831138" cy="1920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0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rPr>
              <a:t>可口可樂公司為了保存這一價值連城的秘密，將製造方程式存放在佐治亞信托公司保管庫裡。 在公司內，也僅有數位被挑選的經理，知道一部份的秘方，若他們要查看方程式，得通過佐治亞信托公司董事批准，才能打開保管庫。 其實，可口可樂九十九巴仙的製造成份已被公開，唯獨被稱為「</a:t>
            </a:r>
            <a:r>
              <a:rPr lang="en-US" altLang="zh-TW" sz="20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rPr>
              <a:t>7X</a:t>
            </a:r>
            <a:r>
              <a:rPr lang="zh-TW" altLang="en-US" sz="20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rPr>
              <a:t>」的配料一直未被破譯，「</a:t>
            </a:r>
            <a:r>
              <a:rPr lang="en-US" altLang="zh-TW" sz="20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rPr>
              <a:t>7X</a:t>
            </a:r>
            <a:r>
              <a:rPr lang="zh-TW" altLang="en-US" sz="20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rPr>
              <a:t>」迄今仍是眾人談論可口可樂時的話題之一。</a:t>
            </a:r>
          </a:p>
        </p:txBody>
      </p:sp>
      <p:sp>
        <p:nvSpPr>
          <p:cNvPr id="14342" name="Text Box 13"/>
          <p:cNvSpPr txBox="1">
            <a:spLocks noChangeArrowheads="1"/>
          </p:cNvSpPr>
          <p:nvPr/>
        </p:nvSpPr>
        <p:spPr bwMode="auto">
          <a:xfrm>
            <a:off x="657225" y="5634038"/>
            <a:ext cx="7740650" cy="701675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潘伯頓（左）就在這間藥房裡，發明可口可樂這神奇飲料，而羅賓遜（右）則給了可口可樂最有價值的資產──它的名字。 </a:t>
            </a:r>
          </a:p>
        </p:txBody>
      </p:sp>
      <p:pic>
        <p:nvPicPr>
          <p:cNvPr id="14343" name="Picture 15" descr="cokecan">
            <a:hlinkClick r:id="rId5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6"/>
          <a:srcRect/>
          <a:stretch>
            <a:fillRect/>
          </a:stretch>
        </p:blipFill>
        <p:spPr>
          <a:xfrm>
            <a:off x="6102350" y="3384550"/>
            <a:ext cx="1155700" cy="1892300"/>
          </a:xfrm>
        </p:spPr>
      </p:pic>
    </p:spTree>
    <p:extLst>
      <p:ext uri="{BB962C8B-B14F-4D97-AF65-F5344CB8AC3E}">
        <p14:creationId xmlns:p14="http://schemas.microsoft.com/office/powerpoint/2010/main" val="250709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00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05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503832-24F9-4177-AE81-9EF36E80346C}" type="slidenum">
              <a:rPr lang="en-US" altLang="zh-TW"/>
              <a:pPr>
                <a:defRPr/>
              </a:pPr>
              <a:t>11</a:t>
            </a:fld>
            <a:endParaRPr lang="en-US" altLang="zh-TW"/>
          </a:p>
        </p:txBody>
      </p:sp>
      <p:sp>
        <p:nvSpPr>
          <p:cNvPr id="1604618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何謂知識？</a:t>
            </a:r>
          </a:p>
        </p:txBody>
      </p:sp>
      <p:pic>
        <p:nvPicPr>
          <p:cNvPr id="203780" name="Picture 6" descr="3m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57225" y="2484438"/>
            <a:ext cx="2730500" cy="2044700"/>
          </a:xfrm>
          <a:noFill/>
        </p:spPr>
      </p:pic>
      <p:pic>
        <p:nvPicPr>
          <p:cNvPr id="1604617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716338" y="1089025"/>
            <a:ext cx="5072062" cy="5219700"/>
          </a:xfrm>
          <a:noFill/>
        </p:spPr>
      </p:pic>
    </p:spTree>
    <p:extLst>
      <p:ext uri="{BB962C8B-B14F-4D97-AF65-F5344CB8AC3E}">
        <p14:creationId xmlns:p14="http://schemas.microsoft.com/office/powerpoint/2010/main" val="286483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04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標題 3"/>
          <p:cNvSpPr>
            <a:spLocks/>
          </p:cNvSpPr>
          <p:nvPr/>
        </p:nvSpPr>
        <p:spPr bwMode="auto">
          <a:xfrm>
            <a:off x="500034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kumimoji="0" lang="en-US" altLang="zh-TW" sz="4400" b="1" dirty="0">
                <a:ea typeface="標楷體" pitchFamily="65" charset="-120"/>
              </a:rPr>
              <a:t>Quinn</a:t>
            </a:r>
            <a:r>
              <a:rPr kumimoji="0" lang="zh-TW" altLang="en-US" sz="4400" b="1" dirty="0">
                <a:latin typeface="標楷體" pitchFamily="65" charset="-120"/>
                <a:ea typeface="標楷體" pitchFamily="65" charset="-120"/>
              </a:rPr>
              <a:t>的知識層次</a:t>
            </a:r>
          </a:p>
        </p:txBody>
      </p:sp>
      <p:pic>
        <p:nvPicPr>
          <p:cNvPr id="26626" name="內容版面配置區 7"/>
          <p:cNvPicPr>
            <a:picLocks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68313" y="1285860"/>
            <a:ext cx="8242506" cy="4831681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pic>
        <p:nvPicPr>
          <p:cNvPr id="26627" name="圖片 8" descr="http://wiki.mbalib.com/w/images/2/2d/%E7%BD%97%E4%BC%AF%E7%89%B9%C2%B7%E5%A5%8E%E6%81%A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1557338"/>
            <a:ext cx="1565275" cy="182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387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Quinn</a:t>
            </a:r>
            <a:r>
              <a:rPr lang="zh-TW" altLang="en-US" dirty="0" smtClean="0"/>
              <a:t>的知識意涵</a:t>
            </a:r>
            <a:endParaRPr lang="zh-TW" altLang="en-US" dirty="0"/>
          </a:p>
        </p:txBody>
      </p:sp>
      <p:sp>
        <p:nvSpPr>
          <p:cNvPr id="209923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400" b="1" dirty="0" smtClean="0">
                <a:solidFill>
                  <a:srgbClr val="FFFF00"/>
                </a:solidFill>
              </a:rPr>
              <a:t>自我激勵創造力</a:t>
            </a:r>
          </a:p>
          <a:p>
            <a:pPr>
              <a:buFontTx/>
              <a:buNone/>
            </a:pPr>
            <a:r>
              <a:rPr lang="zh-TW" altLang="en-US" sz="2400" dirty="0" smtClean="0"/>
              <a:t>    或可稱為關注為什麼（</a:t>
            </a:r>
            <a:r>
              <a:rPr lang="en-US" altLang="zh-TW" sz="2400" dirty="0" smtClean="0"/>
              <a:t>care-why</a:t>
            </a:r>
            <a:r>
              <a:rPr lang="zh-TW" altLang="en-US" sz="2400" dirty="0" smtClean="0"/>
              <a:t>）。包含追求成功的意志、動機與調適能力。具備此層次的知識可以因應今日快速變動的外在環境，並可更新下列三種層次的知識。</a:t>
            </a:r>
            <a:endParaRPr lang="en-US" altLang="zh-TW" sz="2400" dirty="0" smtClean="0"/>
          </a:p>
          <a:p>
            <a:pPr>
              <a:buFontTx/>
              <a:buNone/>
            </a:pPr>
            <a:endParaRPr lang="en-US" altLang="zh-TW" sz="2400" dirty="0" smtClean="0"/>
          </a:p>
          <a:p>
            <a:r>
              <a:rPr lang="zh-TW" altLang="en-US" sz="2400" b="1" dirty="0" smtClean="0">
                <a:solidFill>
                  <a:srgbClr val="FFFF00"/>
                </a:solidFill>
              </a:rPr>
              <a:t>認知知識</a:t>
            </a:r>
          </a:p>
          <a:p>
            <a:pPr>
              <a:buFontTx/>
              <a:buNone/>
            </a:pPr>
            <a:r>
              <a:rPr lang="zh-TW" altLang="en-US" sz="2400" dirty="0" smtClean="0"/>
              <a:t>    或可稱為知道什麼（</a:t>
            </a:r>
            <a:r>
              <a:rPr lang="en-US" altLang="zh-TW" sz="2400" dirty="0" smtClean="0"/>
              <a:t>know-what</a:t>
            </a:r>
            <a:r>
              <a:rPr lang="zh-TW" altLang="en-US" sz="2400" dirty="0" smtClean="0"/>
              <a:t>）。專業人員經由廣泛而深入的訓練以及檢定認證，所可以掌握特定領域的基本知識，但具備此層次的知識並不足以提供成功的產品和服務。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FCC111-A61C-4BF0-A561-F55714C0C29F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Quinn</a:t>
            </a:r>
            <a:r>
              <a:rPr lang="zh-TW" altLang="en-US" dirty="0" smtClean="0"/>
              <a:t>的知識意涵</a:t>
            </a:r>
            <a:endParaRPr lang="zh-TW" altLang="en-US" dirty="0"/>
          </a:p>
        </p:txBody>
      </p:sp>
      <p:sp>
        <p:nvSpPr>
          <p:cNvPr id="21094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zh-TW" altLang="en-US" sz="2400" b="1" dirty="0" smtClean="0">
                <a:solidFill>
                  <a:srgbClr val="FFFF00"/>
                </a:solidFill>
              </a:rPr>
              <a:t>進階技能</a:t>
            </a:r>
          </a:p>
          <a:p>
            <a:pPr>
              <a:spcBef>
                <a:spcPts val="600"/>
              </a:spcBef>
              <a:buFontTx/>
              <a:buNone/>
            </a:pPr>
            <a:r>
              <a:rPr lang="zh-TW" altLang="en-US" sz="2400" dirty="0" smtClean="0"/>
              <a:t>    或可稱為知道如何（</a:t>
            </a:r>
            <a:r>
              <a:rPr lang="en-US" altLang="zh-TW" sz="2400" dirty="0" smtClean="0"/>
              <a:t>know-how</a:t>
            </a:r>
            <a:r>
              <a:rPr lang="zh-TW" altLang="en-US" sz="2400" dirty="0" smtClean="0"/>
              <a:t>）。乃將「自經驗或書本學習到的知識」應用於實際工作執行中，亦即專業人員將特定領域的基本知識，應用於解決複雜的現實問題，並創造出實用的價值。</a:t>
            </a:r>
            <a:endParaRPr lang="en-US" altLang="zh-TW" sz="2400" dirty="0" smtClean="0"/>
          </a:p>
          <a:p>
            <a:pPr>
              <a:spcBef>
                <a:spcPts val="600"/>
              </a:spcBef>
              <a:buFontTx/>
              <a:buNone/>
            </a:pPr>
            <a:endParaRPr lang="en-US" altLang="zh-TW" sz="2400" dirty="0" smtClean="0"/>
          </a:p>
          <a:p>
            <a:pPr>
              <a:spcBef>
                <a:spcPts val="0"/>
              </a:spcBef>
            </a:pPr>
            <a:r>
              <a:rPr lang="zh-TW" altLang="en-US" sz="2400" b="1" dirty="0" smtClean="0">
                <a:solidFill>
                  <a:srgbClr val="FFFF00"/>
                </a:solidFill>
              </a:rPr>
              <a:t>系統理解</a:t>
            </a:r>
          </a:p>
          <a:p>
            <a:pPr>
              <a:spcBef>
                <a:spcPts val="600"/>
              </a:spcBef>
              <a:buFontTx/>
              <a:buNone/>
            </a:pPr>
            <a:r>
              <a:rPr lang="zh-TW" altLang="en-US" sz="2400" dirty="0" smtClean="0"/>
              <a:t>    或可稱為知道為什麼（</a:t>
            </a:r>
            <a:r>
              <a:rPr lang="en-US" altLang="zh-TW" sz="2400" dirty="0" smtClean="0"/>
              <a:t>know-why</a:t>
            </a:r>
            <a:r>
              <a:rPr lang="zh-TW" altLang="en-US" sz="2400" dirty="0" smtClean="0"/>
              <a:t>）。乃是深入理解特定領域的知識，其背後所隱涵的因果關係，並可預期事物之間微妙的互動與結果，此層次之知識最終所呈現的是高度訓練後的直覺。具備此層次之知識的專業人員不僅可以執行特定領域的任務，並可以解決更龐大且更複雜的問題，以創造出超凡的價值。</a:t>
            </a:r>
          </a:p>
          <a:p>
            <a:pPr>
              <a:spcBef>
                <a:spcPts val="600"/>
              </a:spcBef>
              <a:buFontTx/>
              <a:buNone/>
            </a:pPr>
            <a:endParaRPr lang="zh-TW" altLang="en-US" sz="24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85E26A-1E64-401B-94DC-4363EA22A8C6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1CB3A5-14A0-4C0B-B7D6-0AC8DD47EA06}" type="slidenum">
              <a:rPr lang="en-US" altLang="zh-TW"/>
              <a:pPr>
                <a:defRPr/>
              </a:pPr>
              <a:t>15</a:t>
            </a:fld>
            <a:endParaRPr lang="en-US" altLang="zh-TW"/>
          </a:p>
        </p:txBody>
      </p:sp>
      <p:sp>
        <p:nvSpPr>
          <p:cNvPr id="1757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-1714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/>
              <a:t>知識與經</a:t>
            </a:r>
            <a:r>
              <a:rPr lang="zh-TW" altLang="en-US" dirty="0"/>
              <a:t>營</a:t>
            </a:r>
            <a:endParaRPr lang="zh-TW" altLang="en-US" dirty="0" smtClean="0"/>
          </a:p>
        </p:txBody>
      </p:sp>
      <p:grpSp>
        <p:nvGrpSpPr>
          <p:cNvPr id="2" name="Group 81"/>
          <p:cNvGrpSpPr>
            <a:grpSpLocks/>
          </p:cNvGrpSpPr>
          <p:nvPr/>
        </p:nvGrpSpPr>
        <p:grpSpPr bwMode="auto">
          <a:xfrm>
            <a:off x="430213" y="1719263"/>
            <a:ext cx="990600" cy="944562"/>
            <a:chOff x="271" y="1253"/>
            <a:chExt cx="624" cy="595"/>
          </a:xfrm>
        </p:grpSpPr>
        <p:sp>
          <p:nvSpPr>
            <p:cNvPr id="236589" name="Line 82"/>
            <p:cNvSpPr>
              <a:spLocks noChangeShapeType="1"/>
            </p:cNvSpPr>
            <p:nvPr/>
          </p:nvSpPr>
          <p:spPr bwMode="auto">
            <a:xfrm>
              <a:off x="271" y="1848"/>
              <a:ext cx="62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6590" name="Text Box 83"/>
            <p:cNvSpPr txBox="1">
              <a:spLocks noChangeArrowheads="1"/>
            </p:cNvSpPr>
            <p:nvPr/>
          </p:nvSpPr>
          <p:spPr bwMode="auto">
            <a:xfrm>
              <a:off x="272" y="1253"/>
              <a:ext cx="500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TW" altLang="en-US" sz="2400" b="1">
                  <a:ea typeface="標楷體" pitchFamily="65" charset="-120"/>
                </a:rPr>
                <a:t>經營</a:t>
              </a:r>
            </a:p>
            <a:p>
              <a:r>
                <a:rPr lang="zh-TW" altLang="en-US" sz="2400" b="1">
                  <a:ea typeface="標楷體" pitchFamily="65" charset="-120"/>
                </a:rPr>
                <a:t>情況</a:t>
              </a:r>
            </a:p>
          </p:txBody>
        </p:sp>
      </p:grpSp>
      <p:sp>
        <p:nvSpPr>
          <p:cNvPr id="1757268" name="Rectangle 84"/>
          <p:cNvSpPr>
            <a:spLocks noChangeArrowheads="1"/>
          </p:cNvSpPr>
          <p:nvPr/>
        </p:nvSpPr>
        <p:spPr bwMode="auto">
          <a:xfrm>
            <a:off x="1465263" y="2168525"/>
            <a:ext cx="1576387" cy="944563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TW" altLang="en-US" sz="2400" b="1">
                <a:solidFill>
                  <a:schemeClr val="bg2"/>
                </a:solidFill>
                <a:ea typeface="標楷體" pitchFamily="65" charset="-120"/>
              </a:rPr>
              <a:t>問題</a:t>
            </a:r>
          </a:p>
          <a:p>
            <a:pPr algn="ctr"/>
            <a:r>
              <a:rPr lang="zh-TW" altLang="en-US" sz="2400" b="1">
                <a:solidFill>
                  <a:schemeClr val="bg2"/>
                </a:solidFill>
                <a:ea typeface="標楷體" pitchFamily="65" charset="-120"/>
              </a:rPr>
              <a:t>發掘</a:t>
            </a:r>
          </a:p>
        </p:txBody>
      </p:sp>
      <p:grpSp>
        <p:nvGrpSpPr>
          <p:cNvPr id="3" name="Group 85"/>
          <p:cNvGrpSpPr>
            <a:grpSpLocks/>
          </p:cNvGrpSpPr>
          <p:nvPr/>
        </p:nvGrpSpPr>
        <p:grpSpPr bwMode="auto">
          <a:xfrm>
            <a:off x="3130550" y="1809750"/>
            <a:ext cx="990600" cy="854075"/>
            <a:chOff x="1972" y="1310"/>
            <a:chExt cx="624" cy="538"/>
          </a:xfrm>
        </p:grpSpPr>
        <p:sp>
          <p:nvSpPr>
            <p:cNvPr id="236587" name="Line 86"/>
            <p:cNvSpPr>
              <a:spLocks noChangeShapeType="1"/>
            </p:cNvSpPr>
            <p:nvPr/>
          </p:nvSpPr>
          <p:spPr bwMode="auto">
            <a:xfrm>
              <a:off x="1972" y="1848"/>
              <a:ext cx="62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6588" name="Text Box 87"/>
            <p:cNvSpPr txBox="1">
              <a:spLocks noChangeArrowheads="1"/>
            </p:cNvSpPr>
            <p:nvPr/>
          </p:nvSpPr>
          <p:spPr bwMode="auto">
            <a:xfrm>
              <a:off x="2001" y="1310"/>
              <a:ext cx="500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TW" altLang="en-US" sz="2400" b="1">
                  <a:ea typeface="標楷體" pitchFamily="65" charset="-120"/>
                </a:rPr>
                <a:t>問題</a:t>
              </a:r>
            </a:p>
            <a:p>
              <a:r>
                <a:rPr lang="zh-TW" altLang="en-US" sz="2400" b="1">
                  <a:ea typeface="標楷體" pitchFamily="65" charset="-120"/>
                </a:rPr>
                <a:t>洞見</a:t>
              </a:r>
            </a:p>
          </p:txBody>
        </p:sp>
      </p:grpSp>
      <p:sp>
        <p:nvSpPr>
          <p:cNvPr id="1757272" name="Rectangle 88"/>
          <p:cNvSpPr>
            <a:spLocks noChangeArrowheads="1"/>
          </p:cNvSpPr>
          <p:nvPr/>
        </p:nvSpPr>
        <p:spPr bwMode="auto">
          <a:xfrm>
            <a:off x="4211638" y="2168525"/>
            <a:ext cx="1576387" cy="944563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TW" altLang="en-US" sz="2400" b="1">
                <a:solidFill>
                  <a:schemeClr val="bg2"/>
                </a:solidFill>
                <a:ea typeface="標楷體" pitchFamily="65" charset="-120"/>
              </a:rPr>
              <a:t>問題</a:t>
            </a:r>
          </a:p>
          <a:p>
            <a:pPr algn="ctr"/>
            <a:r>
              <a:rPr lang="zh-TW" altLang="en-US" sz="2400" b="1">
                <a:solidFill>
                  <a:schemeClr val="bg2"/>
                </a:solidFill>
                <a:ea typeface="標楷體" pitchFamily="65" charset="-120"/>
              </a:rPr>
              <a:t>處裡</a:t>
            </a:r>
          </a:p>
        </p:txBody>
      </p:sp>
      <p:grpSp>
        <p:nvGrpSpPr>
          <p:cNvPr id="4" name="Group 89"/>
          <p:cNvGrpSpPr>
            <a:grpSpLocks/>
          </p:cNvGrpSpPr>
          <p:nvPr/>
        </p:nvGrpSpPr>
        <p:grpSpPr bwMode="auto">
          <a:xfrm>
            <a:off x="5876925" y="1854200"/>
            <a:ext cx="990600" cy="854075"/>
            <a:chOff x="3702" y="1338"/>
            <a:chExt cx="624" cy="538"/>
          </a:xfrm>
        </p:grpSpPr>
        <p:sp>
          <p:nvSpPr>
            <p:cNvPr id="236585" name="Line 90"/>
            <p:cNvSpPr>
              <a:spLocks noChangeShapeType="1"/>
            </p:cNvSpPr>
            <p:nvPr/>
          </p:nvSpPr>
          <p:spPr bwMode="auto">
            <a:xfrm>
              <a:off x="3702" y="1876"/>
              <a:ext cx="62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6586" name="Text Box 91"/>
            <p:cNvSpPr txBox="1">
              <a:spLocks noChangeArrowheads="1"/>
            </p:cNvSpPr>
            <p:nvPr/>
          </p:nvSpPr>
          <p:spPr bwMode="auto">
            <a:xfrm>
              <a:off x="3730" y="1338"/>
              <a:ext cx="500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TW" altLang="en-US" sz="2400" b="1">
                  <a:ea typeface="標楷體" pitchFamily="65" charset="-120"/>
                </a:rPr>
                <a:t>對策</a:t>
              </a:r>
            </a:p>
            <a:p>
              <a:r>
                <a:rPr kumimoji="0" lang="zh-TW" altLang="en-US" sz="2400" b="1">
                  <a:ea typeface="標楷體" pitchFamily="65" charset="-120"/>
                </a:rPr>
                <a:t>規範</a:t>
              </a:r>
            </a:p>
          </p:txBody>
        </p:sp>
      </p:grpSp>
      <p:sp>
        <p:nvSpPr>
          <p:cNvPr id="1757276" name="Rectangle 92"/>
          <p:cNvSpPr>
            <a:spLocks noChangeArrowheads="1"/>
          </p:cNvSpPr>
          <p:nvPr/>
        </p:nvSpPr>
        <p:spPr bwMode="auto">
          <a:xfrm>
            <a:off x="6956425" y="2212975"/>
            <a:ext cx="1576388" cy="94456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TW" altLang="en-US" sz="2400" b="1">
                <a:solidFill>
                  <a:schemeClr val="bg2"/>
                </a:solidFill>
                <a:ea typeface="標楷體" pitchFamily="65" charset="-120"/>
              </a:rPr>
              <a:t>執行</a:t>
            </a:r>
          </a:p>
          <a:p>
            <a:pPr algn="ctr"/>
            <a:r>
              <a:rPr lang="zh-TW" altLang="en-US" sz="2400" b="1">
                <a:solidFill>
                  <a:schemeClr val="bg2"/>
                </a:solidFill>
                <a:ea typeface="標楷體" pitchFamily="65" charset="-120"/>
              </a:rPr>
              <a:t>檢討</a:t>
            </a:r>
          </a:p>
        </p:txBody>
      </p:sp>
      <p:grpSp>
        <p:nvGrpSpPr>
          <p:cNvPr id="5" name="Group 93"/>
          <p:cNvGrpSpPr>
            <a:grpSpLocks/>
          </p:cNvGrpSpPr>
          <p:nvPr/>
        </p:nvGrpSpPr>
        <p:grpSpPr bwMode="auto">
          <a:xfrm>
            <a:off x="2185988" y="3203575"/>
            <a:ext cx="1979612" cy="1441450"/>
            <a:chOff x="1377" y="2188"/>
            <a:chExt cx="1247" cy="908"/>
          </a:xfrm>
        </p:grpSpPr>
        <p:sp>
          <p:nvSpPr>
            <p:cNvPr id="236582" name="Line 94"/>
            <p:cNvSpPr>
              <a:spLocks noChangeShapeType="1"/>
            </p:cNvSpPr>
            <p:nvPr/>
          </p:nvSpPr>
          <p:spPr bwMode="auto">
            <a:xfrm>
              <a:off x="1405" y="3067"/>
              <a:ext cx="1219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6583" name="Line 95"/>
            <p:cNvSpPr>
              <a:spLocks noChangeShapeType="1"/>
            </p:cNvSpPr>
            <p:nvPr/>
          </p:nvSpPr>
          <p:spPr bwMode="auto">
            <a:xfrm flipV="1">
              <a:off x="1405" y="2188"/>
              <a:ext cx="0" cy="90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6584" name="Text Box 96"/>
            <p:cNvSpPr txBox="1">
              <a:spLocks noChangeArrowheads="1"/>
            </p:cNvSpPr>
            <p:nvPr/>
          </p:nvSpPr>
          <p:spPr bwMode="auto">
            <a:xfrm>
              <a:off x="1377" y="2585"/>
              <a:ext cx="1179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TW" altLang="en-US" sz="2400" b="1">
                  <a:solidFill>
                    <a:srgbClr val="FFCC00"/>
                  </a:solidFill>
                  <a:ea typeface="標楷體" pitchFamily="65" charset="-120"/>
                </a:rPr>
                <a:t>知識</a:t>
              </a:r>
            </a:p>
            <a:p>
              <a:r>
                <a:rPr lang="en-US" altLang="zh-TW" sz="1200" b="1">
                  <a:solidFill>
                    <a:srgbClr val="FFCC00"/>
                  </a:solidFill>
                  <a:ea typeface="標楷體" pitchFamily="65" charset="-120"/>
                </a:rPr>
                <a:t>(care why,  Know what)</a:t>
              </a:r>
            </a:p>
          </p:txBody>
        </p:sp>
      </p:grpSp>
      <p:sp>
        <p:nvSpPr>
          <p:cNvPr id="1757281" name="Rectangle 97"/>
          <p:cNvSpPr>
            <a:spLocks noChangeArrowheads="1"/>
          </p:cNvSpPr>
          <p:nvPr/>
        </p:nvSpPr>
        <p:spPr bwMode="auto">
          <a:xfrm>
            <a:off x="4211638" y="4057650"/>
            <a:ext cx="1576387" cy="944563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TW" altLang="en-US" sz="2400" b="1">
                <a:solidFill>
                  <a:srgbClr val="FFFF66"/>
                </a:solidFill>
                <a:ea typeface="標楷體" pitchFamily="65" charset="-120"/>
              </a:rPr>
              <a:t>知識建構</a:t>
            </a:r>
          </a:p>
          <a:p>
            <a:pPr algn="ctr"/>
            <a:r>
              <a:rPr lang="zh-TW" altLang="en-US" sz="2400" b="1">
                <a:solidFill>
                  <a:srgbClr val="FFFF66"/>
                </a:solidFill>
                <a:ea typeface="標楷體" pitchFamily="65" charset="-120"/>
              </a:rPr>
              <a:t>與管理</a:t>
            </a:r>
          </a:p>
        </p:txBody>
      </p:sp>
      <p:grpSp>
        <p:nvGrpSpPr>
          <p:cNvPr id="6" name="Group 98"/>
          <p:cNvGrpSpPr>
            <a:grpSpLocks/>
          </p:cNvGrpSpPr>
          <p:nvPr/>
        </p:nvGrpSpPr>
        <p:grpSpPr bwMode="auto">
          <a:xfrm>
            <a:off x="5830888" y="3292475"/>
            <a:ext cx="1935162" cy="1350963"/>
            <a:chOff x="3673" y="2244"/>
            <a:chExt cx="1219" cy="851"/>
          </a:xfrm>
        </p:grpSpPr>
        <p:sp>
          <p:nvSpPr>
            <p:cNvPr id="236579" name="Line 99"/>
            <p:cNvSpPr>
              <a:spLocks noChangeShapeType="1"/>
            </p:cNvSpPr>
            <p:nvPr/>
          </p:nvSpPr>
          <p:spPr bwMode="auto">
            <a:xfrm flipH="1">
              <a:off x="3673" y="3067"/>
              <a:ext cx="1191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6580" name="Text Box 100"/>
            <p:cNvSpPr txBox="1">
              <a:spLocks noChangeArrowheads="1"/>
            </p:cNvSpPr>
            <p:nvPr/>
          </p:nvSpPr>
          <p:spPr bwMode="auto">
            <a:xfrm>
              <a:off x="4070" y="2802"/>
              <a:ext cx="7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TW" altLang="en-US" sz="1400" b="1">
                  <a:solidFill>
                    <a:srgbClr val="FFCC00"/>
                  </a:solidFill>
                  <a:ea typeface="標楷體" pitchFamily="65" charset="-120"/>
                </a:rPr>
                <a:t>內部更新知識</a:t>
              </a:r>
            </a:p>
          </p:txBody>
        </p:sp>
        <p:sp>
          <p:nvSpPr>
            <p:cNvPr id="236581" name="Line 101"/>
            <p:cNvSpPr>
              <a:spLocks noChangeShapeType="1"/>
            </p:cNvSpPr>
            <p:nvPr/>
          </p:nvSpPr>
          <p:spPr bwMode="auto">
            <a:xfrm>
              <a:off x="4892" y="2244"/>
              <a:ext cx="0" cy="85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7" name="Group 102"/>
          <p:cNvGrpSpPr>
            <a:grpSpLocks/>
          </p:cNvGrpSpPr>
          <p:nvPr/>
        </p:nvGrpSpPr>
        <p:grpSpPr bwMode="auto">
          <a:xfrm>
            <a:off x="4976813" y="3157538"/>
            <a:ext cx="2273300" cy="855662"/>
            <a:chOff x="3135" y="2159"/>
            <a:chExt cx="1432" cy="539"/>
          </a:xfrm>
        </p:grpSpPr>
        <p:sp>
          <p:nvSpPr>
            <p:cNvPr id="236577" name="Line 103"/>
            <p:cNvSpPr>
              <a:spLocks noChangeShapeType="1"/>
            </p:cNvSpPr>
            <p:nvPr/>
          </p:nvSpPr>
          <p:spPr bwMode="auto">
            <a:xfrm flipV="1">
              <a:off x="3135" y="2159"/>
              <a:ext cx="0" cy="539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6578" name="Text Box 104"/>
            <p:cNvSpPr txBox="1">
              <a:spLocks noChangeArrowheads="1"/>
            </p:cNvSpPr>
            <p:nvPr/>
          </p:nvSpPr>
          <p:spPr bwMode="auto">
            <a:xfrm>
              <a:off x="3162" y="2173"/>
              <a:ext cx="1405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TW" altLang="en-US" sz="2400" b="1">
                  <a:solidFill>
                    <a:srgbClr val="FFCC00"/>
                  </a:solidFill>
                  <a:ea typeface="標楷體" pitchFamily="65" charset="-120"/>
                </a:rPr>
                <a:t>知</a:t>
              </a:r>
            </a:p>
            <a:p>
              <a:r>
                <a:rPr lang="zh-TW" altLang="en-US" sz="2400" b="1">
                  <a:solidFill>
                    <a:srgbClr val="FFCC00"/>
                  </a:solidFill>
                  <a:ea typeface="標楷體" pitchFamily="65" charset="-120"/>
                </a:rPr>
                <a:t>識 </a:t>
              </a:r>
              <a:r>
                <a:rPr lang="en-US" altLang="zh-TW" sz="1200" b="1">
                  <a:solidFill>
                    <a:srgbClr val="FFCC00"/>
                  </a:solidFill>
                  <a:ea typeface="標楷體" pitchFamily="65" charset="-120"/>
                </a:rPr>
                <a:t>(know how, know why)</a:t>
              </a:r>
            </a:p>
          </p:txBody>
        </p:sp>
      </p:grpSp>
      <p:sp>
        <p:nvSpPr>
          <p:cNvPr id="1757289" name="Text Box 105"/>
          <p:cNvSpPr txBox="1">
            <a:spLocks noChangeArrowheads="1"/>
          </p:cNvSpPr>
          <p:nvPr/>
        </p:nvSpPr>
        <p:spPr bwMode="auto">
          <a:xfrm>
            <a:off x="1016000" y="1133475"/>
            <a:ext cx="2565400" cy="488950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2600" b="1" u="sng">
                <a:solidFill>
                  <a:schemeClr val="bg2"/>
                </a:solidFill>
                <a:ea typeface="標楷體" pitchFamily="65" charset="-120"/>
              </a:rPr>
              <a:t>第一階段思考</a:t>
            </a:r>
          </a:p>
        </p:txBody>
      </p:sp>
      <p:sp>
        <p:nvSpPr>
          <p:cNvPr id="1757290" name="Text Box 106"/>
          <p:cNvSpPr txBox="1">
            <a:spLocks noChangeArrowheads="1"/>
          </p:cNvSpPr>
          <p:nvPr/>
        </p:nvSpPr>
        <p:spPr bwMode="auto">
          <a:xfrm>
            <a:off x="3627438" y="1133475"/>
            <a:ext cx="2744787" cy="48895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2600" b="1" u="sng">
                <a:solidFill>
                  <a:schemeClr val="bg2"/>
                </a:solidFill>
                <a:ea typeface="標楷體" pitchFamily="65" charset="-120"/>
              </a:rPr>
              <a:t>第二階段思考</a:t>
            </a:r>
          </a:p>
        </p:txBody>
      </p:sp>
      <p:sp>
        <p:nvSpPr>
          <p:cNvPr id="1757291" name="Text Box 107"/>
          <p:cNvSpPr txBox="1">
            <a:spLocks noChangeArrowheads="1"/>
          </p:cNvSpPr>
          <p:nvPr/>
        </p:nvSpPr>
        <p:spPr bwMode="auto">
          <a:xfrm>
            <a:off x="6416675" y="1133475"/>
            <a:ext cx="2520950" cy="4889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2600" b="1" u="sng">
                <a:solidFill>
                  <a:schemeClr val="bg2"/>
                </a:solidFill>
                <a:ea typeface="標楷體" pitchFamily="65" charset="-120"/>
              </a:rPr>
              <a:t>反思階段</a:t>
            </a:r>
          </a:p>
        </p:txBody>
      </p:sp>
      <p:grpSp>
        <p:nvGrpSpPr>
          <p:cNvPr id="8" name="Group 108"/>
          <p:cNvGrpSpPr>
            <a:grpSpLocks/>
          </p:cNvGrpSpPr>
          <p:nvPr/>
        </p:nvGrpSpPr>
        <p:grpSpPr bwMode="auto">
          <a:xfrm>
            <a:off x="2141538" y="5094288"/>
            <a:ext cx="3003550" cy="1169987"/>
            <a:chOff x="1349" y="3209"/>
            <a:chExt cx="1892" cy="737"/>
          </a:xfrm>
        </p:grpSpPr>
        <p:sp>
          <p:nvSpPr>
            <p:cNvPr id="236572" name="Rectangle 109"/>
            <p:cNvSpPr>
              <a:spLocks noChangeArrowheads="1"/>
            </p:cNvSpPr>
            <p:nvPr/>
          </p:nvSpPr>
          <p:spPr bwMode="auto">
            <a:xfrm>
              <a:off x="1349" y="3351"/>
              <a:ext cx="993" cy="595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2400" b="1">
                  <a:solidFill>
                    <a:srgbClr val="FF3300"/>
                  </a:solidFill>
                  <a:ea typeface="標楷體" pitchFamily="65" charset="-120"/>
                </a:rPr>
                <a:t>標竿</a:t>
              </a:r>
            </a:p>
            <a:p>
              <a:pPr algn="ctr"/>
              <a:r>
                <a:rPr lang="zh-TW" altLang="en-US" sz="2400" b="1">
                  <a:solidFill>
                    <a:srgbClr val="FF3300"/>
                  </a:solidFill>
                  <a:ea typeface="標楷體" pitchFamily="65" charset="-120"/>
                </a:rPr>
                <a:t>學習</a:t>
              </a:r>
            </a:p>
          </p:txBody>
        </p:sp>
        <p:grpSp>
          <p:nvGrpSpPr>
            <p:cNvPr id="9" name="Group 110"/>
            <p:cNvGrpSpPr>
              <a:grpSpLocks/>
            </p:cNvGrpSpPr>
            <p:nvPr/>
          </p:nvGrpSpPr>
          <p:grpSpPr bwMode="auto">
            <a:xfrm>
              <a:off x="2341" y="3209"/>
              <a:ext cx="823" cy="454"/>
              <a:chOff x="2341" y="3209"/>
              <a:chExt cx="766" cy="453"/>
            </a:xfrm>
          </p:grpSpPr>
          <p:sp>
            <p:nvSpPr>
              <p:cNvPr id="236575" name="Line 111"/>
              <p:cNvSpPr>
                <a:spLocks noChangeShapeType="1"/>
              </p:cNvSpPr>
              <p:nvPr/>
            </p:nvSpPr>
            <p:spPr bwMode="auto">
              <a:xfrm>
                <a:off x="2341" y="3634"/>
                <a:ext cx="766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36576" name="Line 112"/>
              <p:cNvSpPr>
                <a:spLocks noChangeShapeType="1"/>
              </p:cNvSpPr>
              <p:nvPr/>
            </p:nvSpPr>
            <p:spPr bwMode="auto">
              <a:xfrm flipV="1">
                <a:off x="3107" y="3209"/>
                <a:ext cx="0" cy="453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236574" name="Text Box 113"/>
            <p:cNvSpPr txBox="1">
              <a:spLocks noChangeArrowheads="1"/>
            </p:cNvSpPr>
            <p:nvPr/>
          </p:nvSpPr>
          <p:spPr bwMode="auto">
            <a:xfrm>
              <a:off x="2453" y="3412"/>
              <a:ext cx="7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TW" altLang="en-US" sz="1400" b="1">
                  <a:solidFill>
                    <a:srgbClr val="FFCC00"/>
                  </a:solidFill>
                  <a:ea typeface="標楷體" pitchFamily="65" charset="-120"/>
                </a:rPr>
                <a:t>外部更新知識</a:t>
              </a:r>
            </a:p>
          </p:txBody>
        </p:sp>
      </p:grpSp>
      <p:grpSp>
        <p:nvGrpSpPr>
          <p:cNvPr id="10" name="Group 116"/>
          <p:cNvGrpSpPr>
            <a:grpSpLocks/>
          </p:cNvGrpSpPr>
          <p:nvPr/>
        </p:nvGrpSpPr>
        <p:grpSpPr bwMode="auto">
          <a:xfrm>
            <a:off x="2195513" y="1736725"/>
            <a:ext cx="5545137" cy="468313"/>
            <a:chOff x="1383" y="1094"/>
            <a:chExt cx="3493" cy="295"/>
          </a:xfrm>
        </p:grpSpPr>
        <p:sp>
          <p:nvSpPr>
            <p:cNvPr id="236569" name="Line 117"/>
            <p:cNvSpPr>
              <a:spLocks noChangeShapeType="1"/>
            </p:cNvSpPr>
            <p:nvPr/>
          </p:nvSpPr>
          <p:spPr bwMode="auto">
            <a:xfrm flipV="1">
              <a:off x="4876" y="1094"/>
              <a:ext cx="0" cy="295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6570" name="Line 118"/>
            <p:cNvSpPr>
              <a:spLocks noChangeShapeType="1"/>
            </p:cNvSpPr>
            <p:nvPr/>
          </p:nvSpPr>
          <p:spPr bwMode="auto">
            <a:xfrm flipH="1">
              <a:off x="1383" y="1117"/>
              <a:ext cx="3493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6571" name="Line 119"/>
            <p:cNvSpPr>
              <a:spLocks noChangeShapeType="1"/>
            </p:cNvSpPr>
            <p:nvPr/>
          </p:nvSpPr>
          <p:spPr bwMode="auto">
            <a:xfrm>
              <a:off x="1383" y="1094"/>
              <a:ext cx="0" cy="273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1" name="Group 123"/>
          <p:cNvGrpSpPr>
            <a:grpSpLocks/>
          </p:cNvGrpSpPr>
          <p:nvPr/>
        </p:nvGrpSpPr>
        <p:grpSpPr bwMode="auto">
          <a:xfrm>
            <a:off x="746125" y="773113"/>
            <a:ext cx="3151188" cy="4411662"/>
            <a:chOff x="470" y="487"/>
            <a:chExt cx="1985" cy="3544"/>
          </a:xfrm>
        </p:grpSpPr>
        <p:sp>
          <p:nvSpPr>
            <p:cNvPr id="236567" name="Text Box 114"/>
            <p:cNvSpPr txBox="1">
              <a:spLocks noChangeArrowheads="1"/>
            </p:cNvSpPr>
            <p:nvPr/>
          </p:nvSpPr>
          <p:spPr bwMode="auto">
            <a:xfrm>
              <a:off x="1009" y="487"/>
              <a:ext cx="788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1400" b="1">
                  <a:solidFill>
                    <a:srgbClr val="FFCC00"/>
                  </a:solidFill>
                  <a:latin typeface="標楷體" pitchFamily="65" charset="-120"/>
                  <a:ea typeface="標楷體" pitchFamily="65" charset="-120"/>
                </a:rPr>
                <a:t>(</a:t>
              </a:r>
              <a:r>
                <a:rPr lang="zh-TW" altLang="en-US" sz="1400" b="1">
                  <a:solidFill>
                    <a:srgbClr val="FFCC00"/>
                  </a:solidFill>
                  <a:latin typeface="標楷體" pitchFamily="65" charset="-120"/>
                  <a:ea typeface="標楷體" pitchFamily="65" charset="-120"/>
                </a:rPr>
                <a:t>策略型知識</a:t>
              </a:r>
              <a:r>
                <a:rPr lang="en-US" altLang="zh-TW" sz="1400" b="1">
                  <a:solidFill>
                    <a:srgbClr val="FFCC00"/>
                  </a:solidFill>
                  <a:latin typeface="標楷體" pitchFamily="65" charset="-120"/>
                  <a:ea typeface="標楷體" pitchFamily="65" charset="-120"/>
                </a:rPr>
                <a:t>)</a:t>
              </a:r>
            </a:p>
          </p:txBody>
        </p:sp>
        <p:sp>
          <p:nvSpPr>
            <p:cNvPr id="236568" name="Rectangle 120"/>
            <p:cNvSpPr>
              <a:spLocks noChangeArrowheads="1"/>
            </p:cNvSpPr>
            <p:nvPr/>
          </p:nvSpPr>
          <p:spPr bwMode="auto">
            <a:xfrm>
              <a:off x="470" y="686"/>
              <a:ext cx="1985" cy="3345"/>
            </a:xfrm>
            <a:prstGeom prst="rect">
              <a:avLst/>
            </a:prstGeom>
            <a:noFill/>
            <a:ln w="57150">
              <a:solidFill>
                <a:srgbClr val="FF660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12" name="Group 124"/>
          <p:cNvGrpSpPr>
            <a:grpSpLocks/>
          </p:cNvGrpSpPr>
          <p:nvPr/>
        </p:nvGrpSpPr>
        <p:grpSpPr bwMode="auto">
          <a:xfrm>
            <a:off x="3446463" y="773113"/>
            <a:ext cx="3825875" cy="4456112"/>
            <a:chOff x="2171" y="487"/>
            <a:chExt cx="2098" cy="3544"/>
          </a:xfrm>
        </p:grpSpPr>
        <p:sp>
          <p:nvSpPr>
            <p:cNvPr id="236565" name="Text Box 115"/>
            <p:cNvSpPr txBox="1">
              <a:spLocks noChangeArrowheads="1"/>
            </p:cNvSpPr>
            <p:nvPr/>
          </p:nvSpPr>
          <p:spPr bwMode="auto">
            <a:xfrm>
              <a:off x="2738" y="487"/>
              <a:ext cx="686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1400" b="1">
                  <a:solidFill>
                    <a:srgbClr val="FFCC00"/>
                  </a:solidFill>
                  <a:latin typeface="標楷體" pitchFamily="65" charset="-120"/>
                  <a:ea typeface="標楷體" pitchFamily="65" charset="-120"/>
                </a:rPr>
                <a:t>(</a:t>
              </a:r>
              <a:r>
                <a:rPr lang="zh-TW" altLang="en-US" sz="1400" b="1">
                  <a:solidFill>
                    <a:srgbClr val="FFCC00"/>
                  </a:solidFill>
                  <a:latin typeface="標楷體" pitchFamily="65" charset="-120"/>
                  <a:ea typeface="標楷體" pitchFamily="65" charset="-120"/>
                </a:rPr>
                <a:t>操作型知識</a:t>
              </a:r>
              <a:r>
                <a:rPr lang="en-US" altLang="zh-TW" sz="1400" b="1">
                  <a:solidFill>
                    <a:srgbClr val="FFCC00"/>
                  </a:solidFill>
                  <a:latin typeface="標楷體" pitchFamily="65" charset="-120"/>
                  <a:ea typeface="標楷體" pitchFamily="65" charset="-120"/>
                </a:rPr>
                <a:t>)</a:t>
              </a:r>
            </a:p>
          </p:txBody>
        </p:sp>
        <p:sp>
          <p:nvSpPr>
            <p:cNvPr id="236566" name="Rectangle 121"/>
            <p:cNvSpPr>
              <a:spLocks noChangeArrowheads="1"/>
            </p:cNvSpPr>
            <p:nvPr/>
          </p:nvSpPr>
          <p:spPr bwMode="auto">
            <a:xfrm>
              <a:off x="2171" y="686"/>
              <a:ext cx="2098" cy="3345"/>
            </a:xfrm>
            <a:prstGeom prst="rect">
              <a:avLst/>
            </a:prstGeom>
            <a:noFill/>
            <a:ln w="57150">
              <a:solidFill>
                <a:srgbClr val="FFFF66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57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57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57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57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757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57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7268" grpId="0" animBg="1"/>
      <p:bldP spid="1757272" grpId="0" animBg="1"/>
      <p:bldP spid="1757276" grpId="0" animBg="1"/>
      <p:bldP spid="1757281" grpId="0" animBg="1"/>
      <p:bldP spid="1757289" grpId="0" animBg="1"/>
      <p:bldP spid="1757290" grpId="0" animBg="1"/>
      <p:bldP spid="175729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B012AC-BE95-4DD5-867F-F5BA8BF31127}" type="slidenum">
              <a:rPr lang="en-US" altLang="zh-TW"/>
              <a:pPr>
                <a:defRPr/>
              </a:pPr>
              <a:t>16</a:t>
            </a:fld>
            <a:endParaRPr lang="en-US" altLang="zh-TW"/>
          </a:p>
        </p:txBody>
      </p:sp>
      <p:sp>
        <p:nvSpPr>
          <p:cNvPr id="1783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0"/>
            <a:ext cx="791845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策略型與操作型知識的定義</a:t>
            </a:r>
          </a:p>
        </p:txBody>
      </p:sp>
      <p:sp>
        <p:nvSpPr>
          <p:cNvPr id="1783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33475"/>
            <a:ext cx="8196263" cy="51308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zh-TW" altLang="en-US" sz="2800" dirty="0" smtClean="0">
                <a:latin typeface="標楷體" pitchFamily="65" charset="-120"/>
              </a:rPr>
              <a:t>企業經營的知識可概分為兩類：</a:t>
            </a:r>
            <a:endParaRPr lang="zh-TW" altLang="en-US" dirty="0" smtClean="0">
              <a:solidFill>
                <a:schemeClr val="hlink"/>
              </a:solidFill>
              <a:latin typeface="標楷體" pitchFamily="65" charset="-120"/>
            </a:endParaRPr>
          </a:p>
          <a:p>
            <a:pPr lvl="1" eaLnBrk="1" hangingPunct="1">
              <a:lnSpc>
                <a:spcPct val="80000"/>
              </a:lnSpc>
            </a:pPr>
            <a:r>
              <a:rPr lang="zh-TW" altLang="en-US" sz="2400" b="1" dirty="0" smtClean="0">
                <a:solidFill>
                  <a:schemeClr val="hlink"/>
                </a:solidFill>
                <a:latin typeface="標楷體" pitchFamily="65" charset="-120"/>
              </a:rPr>
              <a:t>策略型知識</a:t>
            </a:r>
            <a:r>
              <a:rPr lang="zh-TW" altLang="en-US" sz="2400" dirty="0" smtClean="0">
                <a:latin typeface="標楷體" pitchFamily="65" charset="-120"/>
              </a:rPr>
              <a:t>：指高階主管以其概念發掘經營管理等重大問題時，藉由與組織菁英反覆的社會化互動後，共同內化而成的共識洞見，即模糊但有方向的、內隱但有概念的、動態但有調準的、最適化的</a:t>
            </a:r>
            <a:r>
              <a:rPr lang="zh-TW" altLang="en-US" sz="2400" u="sng" dirty="0" smtClean="0">
                <a:latin typeface="標楷體" pitchFamily="65" charset="-120"/>
              </a:rPr>
              <a:t>策略型知識</a:t>
            </a:r>
            <a:r>
              <a:rPr lang="zh-TW" altLang="en-US" sz="2400" dirty="0" smtClean="0">
                <a:latin typeface="標楷體" pitchFamily="65" charset="-120"/>
              </a:rPr>
              <a:t>，例如經營理念、企業使命、經營策略等，以做為企業營運根據。策略型知識屬高階主管第一階段思考之結果。高階主管以其概念知識領導組織。</a:t>
            </a:r>
          </a:p>
          <a:p>
            <a:pPr lvl="1" eaLnBrk="1" hangingPunct="1">
              <a:lnSpc>
                <a:spcPct val="80000"/>
              </a:lnSpc>
            </a:pPr>
            <a:r>
              <a:rPr lang="zh-TW" altLang="en-US" sz="2400" b="1" dirty="0" smtClean="0">
                <a:solidFill>
                  <a:schemeClr val="hlink"/>
                </a:solidFill>
                <a:latin typeface="標楷體" pitchFamily="65" charset="-120"/>
              </a:rPr>
              <a:t>操作型知識</a:t>
            </a:r>
            <a:r>
              <a:rPr lang="zh-TW" altLang="en-US" sz="2400" dirty="0" smtClean="0">
                <a:latin typeface="標楷體" pitchFamily="65" charset="-120"/>
              </a:rPr>
              <a:t>：指企業在已知經營議題界定範疇內，經由專業知識工作者的分析演繹所規範形成之結構化的、外顯的、靜態的、最佳化的</a:t>
            </a:r>
            <a:r>
              <a:rPr lang="zh-TW" altLang="en-US" sz="2400" u="sng" dirty="0" smtClean="0">
                <a:latin typeface="標楷體" pitchFamily="65" charset="-120"/>
              </a:rPr>
              <a:t>操作型知識</a:t>
            </a:r>
            <a:r>
              <a:rPr lang="zh-TW" altLang="en-US" sz="2400" dirty="0" smtClean="0">
                <a:latin typeface="標楷體" pitchFamily="65" charset="-120"/>
              </a:rPr>
              <a:t>，例如產、銷、人、發、財等營運制度與作業流程等，以做為第一線員工的操作根據。操作型知識屬專業知識工作者第二階段思考之結果。中低階主管以其專業功能知識管理組織。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3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3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3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3811" grpId="0" build="p" bldLvl="2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79C7E4-E55B-4B81-A017-644DF4AD4E80}" type="slidenum">
              <a:rPr lang="en-US" altLang="zh-TW"/>
              <a:pPr>
                <a:defRPr/>
              </a:pPr>
              <a:t>17</a:t>
            </a:fld>
            <a:endParaRPr lang="en-US" altLang="zh-TW"/>
          </a:p>
        </p:txBody>
      </p:sp>
      <p:sp>
        <p:nvSpPr>
          <p:cNvPr id="18698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偏見與僵化的知識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30213" y="2151063"/>
            <a:ext cx="990600" cy="944562"/>
            <a:chOff x="271" y="1253"/>
            <a:chExt cx="624" cy="595"/>
          </a:xfrm>
        </p:grpSpPr>
        <p:sp>
          <p:nvSpPr>
            <p:cNvPr id="237598" name="Line 5"/>
            <p:cNvSpPr>
              <a:spLocks noChangeShapeType="1"/>
            </p:cNvSpPr>
            <p:nvPr/>
          </p:nvSpPr>
          <p:spPr bwMode="auto">
            <a:xfrm>
              <a:off x="271" y="1848"/>
              <a:ext cx="62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7599" name="Text Box 6"/>
            <p:cNvSpPr txBox="1">
              <a:spLocks noChangeArrowheads="1"/>
            </p:cNvSpPr>
            <p:nvPr/>
          </p:nvSpPr>
          <p:spPr bwMode="auto">
            <a:xfrm>
              <a:off x="272" y="1253"/>
              <a:ext cx="500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TW" altLang="en-US" sz="2400" b="1">
                  <a:ea typeface="標楷體" pitchFamily="65" charset="-120"/>
                </a:rPr>
                <a:t>經營</a:t>
              </a:r>
            </a:p>
            <a:p>
              <a:r>
                <a:rPr lang="zh-TW" altLang="en-US" sz="2400" b="1">
                  <a:ea typeface="標楷體" pitchFamily="65" charset="-120"/>
                </a:rPr>
                <a:t>情況</a:t>
              </a:r>
            </a:p>
          </p:txBody>
        </p:sp>
      </p:grpSp>
      <p:sp>
        <p:nvSpPr>
          <p:cNvPr id="237573" name="Rectangle 7"/>
          <p:cNvSpPr>
            <a:spLocks noChangeArrowheads="1"/>
          </p:cNvSpPr>
          <p:nvPr/>
        </p:nvSpPr>
        <p:spPr bwMode="auto">
          <a:xfrm>
            <a:off x="1465263" y="2600325"/>
            <a:ext cx="1576387" cy="944563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TW" altLang="en-US" sz="2400" b="1">
                <a:solidFill>
                  <a:schemeClr val="bg2"/>
                </a:solidFill>
                <a:ea typeface="標楷體" pitchFamily="65" charset="-120"/>
              </a:rPr>
              <a:t>問題</a:t>
            </a:r>
          </a:p>
          <a:p>
            <a:pPr algn="ctr"/>
            <a:r>
              <a:rPr lang="zh-TW" altLang="en-US" sz="2400" b="1">
                <a:solidFill>
                  <a:schemeClr val="bg2"/>
                </a:solidFill>
                <a:ea typeface="標楷體" pitchFamily="65" charset="-120"/>
              </a:rPr>
              <a:t>發掘</a:t>
            </a: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130550" y="2241550"/>
            <a:ext cx="990600" cy="854075"/>
            <a:chOff x="1972" y="1310"/>
            <a:chExt cx="624" cy="538"/>
          </a:xfrm>
        </p:grpSpPr>
        <p:sp>
          <p:nvSpPr>
            <p:cNvPr id="237596" name="Line 9"/>
            <p:cNvSpPr>
              <a:spLocks noChangeShapeType="1"/>
            </p:cNvSpPr>
            <p:nvPr/>
          </p:nvSpPr>
          <p:spPr bwMode="auto">
            <a:xfrm>
              <a:off x="1972" y="1848"/>
              <a:ext cx="62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7597" name="Text Box 10"/>
            <p:cNvSpPr txBox="1">
              <a:spLocks noChangeArrowheads="1"/>
            </p:cNvSpPr>
            <p:nvPr/>
          </p:nvSpPr>
          <p:spPr bwMode="auto">
            <a:xfrm>
              <a:off x="2001" y="1310"/>
              <a:ext cx="500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TW" altLang="en-US" sz="2400" b="1">
                  <a:ea typeface="標楷體" pitchFamily="65" charset="-120"/>
                </a:rPr>
                <a:t>問題</a:t>
              </a:r>
            </a:p>
            <a:p>
              <a:r>
                <a:rPr lang="zh-TW" altLang="en-US" sz="2400" b="1">
                  <a:ea typeface="標楷體" pitchFamily="65" charset="-120"/>
                </a:rPr>
                <a:t>洞見</a:t>
              </a:r>
            </a:p>
          </p:txBody>
        </p:sp>
      </p:grpSp>
      <p:sp>
        <p:nvSpPr>
          <p:cNvPr id="237575" name="Rectangle 11"/>
          <p:cNvSpPr>
            <a:spLocks noChangeArrowheads="1"/>
          </p:cNvSpPr>
          <p:nvPr/>
        </p:nvSpPr>
        <p:spPr bwMode="auto">
          <a:xfrm>
            <a:off x="4211638" y="2600325"/>
            <a:ext cx="1576387" cy="944563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TW" altLang="en-US" sz="2400" b="1">
                <a:solidFill>
                  <a:schemeClr val="bg2"/>
                </a:solidFill>
                <a:ea typeface="標楷體" pitchFamily="65" charset="-120"/>
              </a:rPr>
              <a:t>問題</a:t>
            </a:r>
          </a:p>
          <a:p>
            <a:pPr algn="ctr"/>
            <a:r>
              <a:rPr lang="zh-TW" altLang="en-US" sz="2400" b="1">
                <a:solidFill>
                  <a:schemeClr val="bg2"/>
                </a:solidFill>
                <a:ea typeface="標楷體" pitchFamily="65" charset="-120"/>
              </a:rPr>
              <a:t>處裡</a:t>
            </a: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5876925" y="2286000"/>
            <a:ext cx="990600" cy="854075"/>
            <a:chOff x="3702" y="1338"/>
            <a:chExt cx="624" cy="538"/>
          </a:xfrm>
        </p:grpSpPr>
        <p:sp>
          <p:nvSpPr>
            <p:cNvPr id="237594" name="Line 13"/>
            <p:cNvSpPr>
              <a:spLocks noChangeShapeType="1"/>
            </p:cNvSpPr>
            <p:nvPr/>
          </p:nvSpPr>
          <p:spPr bwMode="auto">
            <a:xfrm>
              <a:off x="3702" y="1876"/>
              <a:ext cx="62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7595" name="Text Box 14"/>
            <p:cNvSpPr txBox="1">
              <a:spLocks noChangeArrowheads="1"/>
            </p:cNvSpPr>
            <p:nvPr/>
          </p:nvSpPr>
          <p:spPr bwMode="auto">
            <a:xfrm>
              <a:off x="3730" y="1338"/>
              <a:ext cx="500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TW" altLang="en-US" sz="2400" b="1">
                  <a:ea typeface="標楷體" pitchFamily="65" charset="-120"/>
                </a:rPr>
                <a:t>對策</a:t>
              </a:r>
            </a:p>
            <a:p>
              <a:r>
                <a:rPr kumimoji="0" lang="zh-TW" altLang="en-US" sz="2400" b="1">
                  <a:ea typeface="標楷體" pitchFamily="65" charset="-120"/>
                </a:rPr>
                <a:t>規範</a:t>
              </a:r>
            </a:p>
          </p:txBody>
        </p:sp>
      </p:grpSp>
      <p:sp>
        <p:nvSpPr>
          <p:cNvPr id="237577" name="Rectangle 15"/>
          <p:cNvSpPr>
            <a:spLocks noChangeArrowheads="1"/>
          </p:cNvSpPr>
          <p:nvPr/>
        </p:nvSpPr>
        <p:spPr bwMode="auto">
          <a:xfrm>
            <a:off x="6956425" y="2644775"/>
            <a:ext cx="1576388" cy="94456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TW" altLang="en-US" sz="2400" b="1">
                <a:solidFill>
                  <a:schemeClr val="bg2"/>
                </a:solidFill>
                <a:ea typeface="標楷體" pitchFamily="65" charset="-120"/>
              </a:rPr>
              <a:t>執行</a:t>
            </a:r>
          </a:p>
          <a:p>
            <a:pPr algn="ctr"/>
            <a:r>
              <a:rPr lang="zh-TW" altLang="en-US" sz="2400" b="1">
                <a:solidFill>
                  <a:schemeClr val="bg2"/>
                </a:solidFill>
                <a:ea typeface="標楷體" pitchFamily="65" charset="-120"/>
              </a:rPr>
              <a:t>檢討</a:t>
            </a:r>
          </a:p>
        </p:txBody>
      </p:sp>
      <p:sp>
        <p:nvSpPr>
          <p:cNvPr id="237578" name="Line 16"/>
          <p:cNvSpPr>
            <a:spLocks noChangeShapeType="1"/>
          </p:cNvSpPr>
          <p:nvPr/>
        </p:nvSpPr>
        <p:spPr bwMode="auto">
          <a:xfrm>
            <a:off x="2230438" y="5030788"/>
            <a:ext cx="193516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37579" name="Line 17"/>
          <p:cNvSpPr>
            <a:spLocks noChangeShapeType="1"/>
          </p:cNvSpPr>
          <p:nvPr/>
        </p:nvSpPr>
        <p:spPr bwMode="auto">
          <a:xfrm flipV="1">
            <a:off x="2230438" y="3635375"/>
            <a:ext cx="0" cy="14414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37580" name="Text Box 18"/>
          <p:cNvSpPr txBox="1">
            <a:spLocks noChangeArrowheads="1"/>
          </p:cNvSpPr>
          <p:nvPr/>
        </p:nvSpPr>
        <p:spPr bwMode="auto">
          <a:xfrm>
            <a:off x="2185988" y="4265613"/>
            <a:ext cx="1846262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400" b="1">
                <a:solidFill>
                  <a:srgbClr val="FFCC00"/>
                </a:solidFill>
                <a:ea typeface="標楷體" pitchFamily="65" charset="-120"/>
              </a:rPr>
              <a:t>知識</a:t>
            </a:r>
          </a:p>
          <a:p>
            <a:r>
              <a:rPr lang="en-US" altLang="zh-TW" sz="1200" b="1">
                <a:solidFill>
                  <a:srgbClr val="FFCC00"/>
                </a:solidFill>
                <a:ea typeface="標楷體" pitchFamily="65" charset="-120"/>
              </a:rPr>
              <a:t>(care why,  know what)</a:t>
            </a:r>
          </a:p>
        </p:txBody>
      </p:sp>
      <p:sp>
        <p:nvSpPr>
          <p:cNvPr id="237581" name="Line 20"/>
          <p:cNvSpPr>
            <a:spLocks noChangeShapeType="1"/>
          </p:cNvSpPr>
          <p:nvPr/>
        </p:nvSpPr>
        <p:spPr bwMode="auto">
          <a:xfrm flipV="1">
            <a:off x="4976813" y="3589338"/>
            <a:ext cx="0" cy="8556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37582" name="Text Box 21"/>
          <p:cNvSpPr txBox="1">
            <a:spLocks noChangeArrowheads="1"/>
          </p:cNvSpPr>
          <p:nvPr/>
        </p:nvSpPr>
        <p:spPr bwMode="auto">
          <a:xfrm>
            <a:off x="5019675" y="3611563"/>
            <a:ext cx="22304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400" b="1">
                <a:solidFill>
                  <a:srgbClr val="FFCC00"/>
                </a:solidFill>
                <a:ea typeface="標楷體" pitchFamily="65" charset="-120"/>
              </a:rPr>
              <a:t>知</a:t>
            </a:r>
          </a:p>
          <a:p>
            <a:r>
              <a:rPr lang="zh-TW" altLang="en-US" sz="2400" b="1">
                <a:solidFill>
                  <a:srgbClr val="FFCC00"/>
                </a:solidFill>
                <a:ea typeface="標楷體" pitchFamily="65" charset="-120"/>
              </a:rPr>
              <a:t>識 </a:t>
            </a:r>
            <a:r>
              <a:rPr lang="en-US" altLang="zh-TW" sz="1200" b="1">
                <a:solidFill>
                  <a:srgbClr val="FFCC00"/>
                </a:solidFill>
                <a:ea typeface="標楷體" pitchFamily="65" charset="-120"/>
              </a:rPr>
              <a:t>(know how, know why)</a:t>
            </a:r>
          </a:p>
        </p:txBody>
      </p:sp>
      <p:sp>
        <p:nvSpPr>
          <p:cNvPr id="237583" name="Text Box 22"/>
          <p:cNvSpPr txBox="1">
            <a:spLocks noChangeArrowheads="1"/>
          </p:cNvSpPr>
          <p:nvPr/>
        </p:nvSpPr>
        <p:spPr bwMode="auto">
          <a:xfrm>
            <a:off x="1016000" y="1565275"/>
            <a:ext cx="2565400" cy="488950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2600" b="1" u="sng">
                <a:solidFill>
                  <a:schemeClr val="bg2"/>
                </a:solidFill>
                <a:ea typeface="標楷體" pitchFamily="65" charset="-120"/>
              </a:rPr>
              <a:t>第一階段思考</a:t>
            </a:r>
          </a:p>
        </p:txBody>
      </p:sp>
      <p:sp>
        <p:nvSpPr>
          <p:cNvPr id="237584" name="Text Box 23"/>
          <p:cNvSpPr txBox="1">
            <a:spLocks noChangeArrowheads="1"/>
          </p:cNvSpPr>
          <p:nvPr/>
        </p:nvSpPr>
        <p:spPr bwMode="auto">
          <a:xfrm>
            <a:off x="3627438" y="1565275"/>
            <a:ext cx="2744787" cy="48895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2600" b="1" u="sng">
                <a:solidFill>
                  <a:schemeClr val="bg2"/>
                </a:solidFill>
                <a:ea typeface="標楷體" pitchFamily="65" charset="-120"/>
              </a:rPr>
              <a:t>第二階段思考</a:t>
            </a:r>
          </a:p>
        </p:txBody>
      </p:sp>
      <p:sp>
        <p:nvSpPr>
          <p:cNvPr id="237585" name="Text Box 24"/>
          <p:cNvSpPr txBox="1">
            <a:spLocks noChangeArrowheads="1"/>
          </p:cNvSpPr>
          <p:nvPr/>
        </p:nvSpPr>
        <p:spPr bwMode="auto">
          <a:xfrm>
            <a:off x="6416675" y="1565275"/>
            <a:ext cx="2520950" cy="4889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2600" b="1" u="sng">
                <a:solidFill>
                  <a:schemeClr val="bg2"/>
                </a:solidFill>
                <a:ea typeface="標楷體" pitchFamily="65" charset="-120"/>
              </a:rPr>
              <a:t>反思階段</a:t>
            </a:r>
          </a:p>
        </p:txBody>
      </p:sp>
      <p:sp>
        <p:nvSpPr>
          <p:cNvPr id="1869849" name="Text Box 25"/>
          <p:cNvSpPr txBox="1">
            <a:spLocks noChangeArrowheads="1"/>
          </p:cNvSpPr>
          <p:nvPr/>
        </p:nvSpPr>
        <p:spPr bwMode="auto">
          <a:xfrm>
            <a:off x="1331913" y="1223963"/>
            <a:ext cx="2012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600" b="1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b="1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偏見的策略型知識</a:t>
            </a:r>
            <a:r>
              <a:rPr lang="en-US" altLang="zh-TW" sz="1600" b="1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sp>
        <p:nvSpPr>
          <p:cNvPr id="1869850" name="Text Box 26"/>
          <p:cNvSpPr txBox="1">
            <a:spLocks noChangeArrowheads="1"/>
          </p:cNvSpPr>
          <p:nvPr/>
        </p:nvSpPr>
        <p:spPr bwMode="auto">
          <a:xfrm>
            <a:off x="3986213" y="1223963"/>
            <a:ext cx="2012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600" b="1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b="1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僵化的操作型知識</a:t>
            </a:r>
            <a:r>
              <a:rPr lang="en-US" altLang="zh-TW" sz="1600" b="1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2195513" y="2168525"/>
            <a:ext cx="5545137" cy="468313"/>
            <a:chOff x="1383" y="1094"/>
            <a:chExt cx="3493" cy="295"/>
          </a:xfrm>
        </p:grpSpPr>
        <p:sp>
          <p:nvSpPr>
            <p:cNvPr id="237591" name="Line 28"/>
            <p:cNvSpPr>
              <a:spLocks noChangeShapeType="1"/>
            </p:cNvSpPr>
            <p:nvPr/>
          </p:nvSpPr>
          <p:spPr bwMode="auto">
            <a:xfrm flipV="1">
              <a:off x="4876" y="1094"/>
              <a:ext cx="0" cy="295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7592" name="Line 29"/>
            <p:cNvSpPr>
              <a:spLocks noChangeShapeType="1"/>
            </p:cNvSpPr>
            <p:nvPr/>
          </p:nvSpPr>
          <p:spPr bwMode="auto">
            <a:xfrm flipH="1">
              <a:off x="1383" y="1117"/>
              <a:ext cx="3493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7593" name="Line 30"/>
            <p:cNvSpPr>
              <a:spLocks noChangeShapeType="1"/>
            </p:cNvSpPr>
            <p:nvPr/>
          </p:nvSpPr>
          <p:spPr bwMode="auto">
            <a:xfrm>
              <a:off x="1383" y="1094"/>
              <a:ext cx="0" cy="273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237589" name="AutoShape 31"/>
          <p:cNvSpPr>
            <a:spLocks noChangeArrowheads="1"/>
          </p:cNvSpPr>
          <p:nvPr/>
        </p:nvSpPr>
        <p:spPr bwMode="auto">
          <a:xfrm>
            <a:off x="3851275" y="4419600"/>
            <a:ext cx="2790825" cy="1214438"/>
          </a:xfrm>
          <a:prstGeom prst="cloudCallout">
            <a:avLst>
              <a:gd name="adj1" fmla="val 58532"/>
              <a:gd name="adj2" fmla="val 40588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zh-TW" altLang="en-US" sz="2400" b="1">
                <a:solidFill>
                  <a:srgbClr val="FFFF66"/>
                </a:solidFill>
                <a:ea typeface="標楷體" pitchFamily="65" charset="-120"/>
              </a:rPr>
              <a:t>偏見與僵化</a:t>
            </a:r>
          </a:p>
          <a:p>
            <a:pPr algn="ctr"/>
            <a:r>
              <a:rPr lang="zh-TW" altLang="en-US" sz="2400" b="1">
                <a:solidFill>
                  <a:srgbClr val="FFFF66"/>
                </a:solidFill>
                <a:ea typeface="標楷體" pitchFamily="65" charset="-120"/>
              </a:rPr>
              <a:t>知識</a:t>
            </a:r>
          </a:p>
          <a:p>
            <a:pPr algn="ctr"/>
            <a:endParaRPr lang="en-US" altLang="zh-TW" sz="2400">
              <a:ea typeface="標楷體" pitchFamily="65" charset="-120"/>
            </a:endParaRPr>
          </a:p>
        </p:txBody>
      </p:sp>
      <p:pic>
        <p:nvPicPr>
          <p:cNvPr id="237590" name="Picture 32" descr="j0283761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21488" y="4824413"/>
            <a:ext cx="1433512" cy="14938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8698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8698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9849" grpId="0"/>
      <p:bldP spid="186985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66E0BE-EE0D-499C-97AE-D4CF8FA9F18D}" type="slidenum">
              <a:rPr lang="en-US" altLang="zh-TW"/>
              <a:pPr>
                <a:defRPr/>
              </a:pPr>
              <a:t>18</a:t>
            </a:fld>
            <a:endParaRPr lang="en-US" altLang="zh-TW"/>
          </a:p>
        </p:txBody>
      </p:sp>
      <p:sp>
        <p:nvSpPr>
          <p:cNvPr id="72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/>
              <a:t>高階主</a:t>
            </a:r>
            <a:r>
              <a:rPr lang="zh-TW" altLang="en-US" dirty="0"/>
              <a:t>管</a:t>
            </a:r>
            <a:r>
              <a:rPr lang="zh-TW" altLang="en-US" dirty="0" smtClean="0"/>
              <a:t>的思維：系統思考？</a:t>
            </a:r>
          </a:p>
        </p:txBody>
      </p:sp>
      <p:pic>
        <p:nvPicPr>
          <p:cNvPr id="465924" name="Picture 3" descr="j0283214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372200" y="2636912"/>
            <a:ext cx="2449016" cy="2611545"/>
          </a:xfrm>
          <a:noFill/>
        </p:spPr>
      </p:pic>
      <p:sp>
        <p:nvSpPr>
          <p:cNvPr id="6" name="文字方塊 5"/>
          <p:cNvSpPr txBox="1"/>
          <p:nvPr/>
        </p:nvSpPr>
        <p:spPr>
          <a:xfrm>
            <a:off x="323528" y="1412776"/>
            <a:ext cx="5760640" cy="45704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zh-TW" sz="2600" dirty="0" smtClean="0">
                <a:solidFill>
                  <a:schemeClr val="bg1"/>
                </a:solidFill>
              </a:rPr>
              <a:t>系統思考</a:t>
            </a:r>
            <a:r>
              <a:rPr lang="en-US" altLang="zh-TW" sz="2600" dirty="0" smtClean="0">
                <a:solidFill>
                  <a:schemeClr val="bg1"/>
                </a:solidFill>
              </a:rPr>
              <a:t>(Systems Thinking)</a:t>
            </a:r>
            <a:r>
              <a:rPr lang="zh-TW" altLang="zh-TW" sz="2600" dirty="0" smtClean="0">
                <a:solidFill>
                  <a:schemeClr val="bg1"/>
                </a:solidFill>
              </a:rPr>
              <a:t>是針對某關心的事件</a:t>
            </a:r>
            <a:r>
              <a:rPr lang="en-US" altLang="zh-TW" sz="2600" dirty="0" smtClean="0">
                <a:solidFill>
                  <a:schemeClr val="bg1"/>
                </a:solidFill>
              </a:rPr>
              <a:t>(event)</a:t>
            </a:r>
            <a:r>
              <a:rPr lang="zh-TW" altLang="zh-TW" sz="2600" dirty="0" smtClean="0">
                <a:solidFill>
                  <a:schemeClr val="bg1"/>
                </a:solidFill>
              </a:rPr>
              <a:t>，在一段時間的觀察中，了解其特徵行為</a:t>
            </a:r>
            <a:r>
              <a:rPr lang="en-US" altLang="zh-TW" sz="2600" dirty="0" smtClean="0">
                <a:solidFill>
                  <a:schemeClr val="bg1"/>
                </a:solidFill>
              </a:rPr>
              <a:t>(pattern)</a:t>
            </a:r>
            <a:r>
              <a:rPr lang="zh-TW" altLang="zh-TW" sz="2600" dirty="0" smtClean="0">
                <a:solidFill>
                  <a:schemeClr val="bg1"/>
                </a:solidFill>
              </a:rPr>
              <a:t>，並由系統的觀點，挖掘其各項環環相扣的各項變項的結構關係</a:t>
            </a:r>
            <a:r>
              <a:rPr lang="en-US" altLang="zh-TW" sz="2600" dirty="0" smtClean="0">
                <a:solidFill>
                  <a:schemeClr val="bg1"/>
                </a:solidFill>
              </a:rPr>
              <a:t>(structure)</a:t>
            </a:r>
            <a:r>
              <a:rPr lang="zh-TW" altLang="zh-TW" sz="2600" dirty="0" smtClean="0">
                <a:solidFill>
                  <a:schemeClr val="bg1"/>
                </a:solidFill>
              </a:rPr>
              <a:t>，至終掌握到造成該事件的完整「系統」。</a:t>
            </a:r>
            <a:endParaRPr lang="en-US" altLang="zh-TW" sz="2600" dirty="0" smtClean="0">
              <a:solidFill>
                <a:schemeClr val="bg1"/>
              </a:solidFill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2600" dirty="0" smtClean="0">
                <a:solidFill>
                  <a:schemeClr val="bg1"/>
                </a:solidFill>
              </a:rPr>
              <a:t>經營</a:t>
            </a:r>
            <a:r>
              <a:rPr lang="zh-TW" altLang="zh-TW" sz="2600" dirty="0" smtClean="0">
                <a:solidFill>
                  <a:schemeClr val="bg1"/>
                </a:solidFill>
              </a:rPr>
              <a:t>者</a:t>
            </a:r>
            <a:r>
              <a:rPr lang="zh-TW" altLang="en-US" sz="2600" dirty="0" smtClean="0">
                <a:solidFill>
                  <a:schemeClr val="bg1"/>
                </a:solidFill>
              </a:rPr>
              <a:t>應</a:t>
            </a:r>
            <a:r>
              <a:rPr lang="zh-TW" altLang="zh-TW" sz="2600" dirty="0" smtClean="0">
                <a:solidFill>
                  <a:schemeClr val="bg1"/>
                </a:solidFill>
              </a:rPr>
              <a:t>對事件的前因後果及其影響做全面性考量，並擴大個人的思考空間與時間，且把事件放在它所處的系統中思考</a:t>
            </a:r>
            <a:r>
              <a:rPr lang="zh-TW" altLang="en-US" sz="2600" dirty="0" smtClean="0">
                <a:solidFill>
                  <a:schemeClr val="bg1"/>
                </a:solidFill>
              </a:rPr>
              <a:t>。</a:t>
            </a:r>
            <a:endParaRPr lang="zh-TW" altLang="en-US" sz="2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4"/>
          <p:cNvGrpSpPr/>
          <p:nvPr/>
        </p:nvGrpSpPr>
        <p:grpSpPr>
          <a:xfrm>
            <a:off x="395536" y="1340768"/>
            <a:ext cx="8460431" cy="4747105"/>
            <a:chOff x="395536" y="1340768"/>
            <a:chExt cx="8460431" cy="4747105"/>
          </a:xfrm>
        </p:grpSpPr>
        <p:pic>
          <p:nvPicPr>
            <p:cNvPr id="9218" name="Picture 2" descr="http://special.fotomen.cn/2011TPC/sites/default/files/images/DSC04566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5536" y="1340768"/>
              <a:ext cx="8460431" cy="4747105"/>
            </a:xfrm>
            <a:prstGeom prst="rect">
              <a:avLst/>
            </a:prstGeom>
            <a:noFill/>
          </p:spPr>
        </p:pic>
        <p:sp>
          <p:nvSpPr>
            <p:cNvPr id="14" name="文字方塊 13"/>
            <p:cNvSpPr txBox="1"/>
            <p:nvPr/>
          </p:nvSpPr>
          <p:spPr>
            <a:xfrm>
              <a:off x="1115616" y="1628800"/>
              <a:ext cx="1107996" cy="369332"/>
            </a:xfrm>
            <a:prstGeom prst="rect">
              <a:avLst/>
            </a:prstGeom>
            <a:solidFill>
              <a:schemeClr val="bg2"/>
            </a:solidFill>
          </p:spPr>
          <p:txBody>
            <a:bodyPr wrap="non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FFFF00"/>
                  </a:solidFill>
                </a:rPr>
                <a:t>交通系統</a:t>
              </a:r>
              <a:endParaRPr lang="zh-TW" altLang="en-US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  <a:latin typeface="+mn-ea"/>
                <a:cs typeface="Arial Unicode MS" pitchFamily="34" charset="-120"/>
              </a:rPr>
              <a:t>系統的例子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776E0A-6104-48F0-89D2-3F9273032D0D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  <p:grpSp>
        <p:nvGrpSpPr>
          <p:cNvPr id="3" name="群組 11"/>
          <p:cNvGrpSpPr/>
          <p:nvPr/>
        </p:nvGrpSpPr>
        <p:grpSpPr>
          <a:xfrm>
            <a:off x="1257401" y="1068501"/>
            <a:ext cx="6770983" cy="5240819"/>
            <a:chOff x="1257401" y="1068501"/>
            <a:chExt cx="6770983" cy="5240819"/>
          </a:xfrm>
        </p:grpSpPr>
        <p:pic>
          <p:nvPicPr>
            <p:cNvPr id="54274" name="Picture 2" descr="http://blog.105life.com/attachments/2008/03/1_20080302201900178bwF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57401" y="1068501"/>
              <a:ext cx="6770983" cy="5240819"/>
            </a:xfrm>
            <a:prstGeom prst="rect">
              <a:avLst/>
            </a:prstGeom>
            <a:noFill/>
          </p:spPr>
        </p:pic>
        <p:sp>
          <p:nvSpPr>
            <p:cNvPr id="11" name="文字方塊 10"/>
            <p:cNvSpPr txBox="1"/>
            <p:nvPr/>
          </p:nvSpPr>
          <p:spPr>
            <a:xfrm>
              <a:off x="4067944" y="1196752"/>
              <a:ext cx="1512168" cy="461665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zh-TW" altLang="en-US" sz="2400" b="1" dirty="0" smtClean="0">
                  <a:solidFill>
                    <a:schemeClr val="bg2"/>
                  </a:solidFill>
                </a:rPr>
                <a:t>人機系統</a:t>
              </a:r>
              <a:endParaRPr lang="zh-TW" altLang="en-US" sz="2400" b="1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4" name="群組 12"/>
          <p:cNvGrpSpPr/>
          <p:nvPr/>
        </p:nvGrpSpPr>
        <p:grpSpPr>
          <a:xfrm>
            <a:off x="755576" y="980728"/>
            <a:ext cx="7632848" cy="5256584"/>
            <a:chOff x="2123728" y="2060848"/>
            <a:chExt cx="7632848" cy="5256584"/>
          </a:xfrm>
        </p:grpSpPr>
        <p:pic>
          <p:nvPicPr>
            <p:cNvPr id="55298" name="Picture 2" descr="http://163.27.127.131/office16/%E6%A9%9F%E8%B8%8F%E8%BB%8A%E8%B3%87%E6%96%99/%E9%9B%BB%E5%99%A8%E7%B3%BB%E7%B5%B1%E5%8D%80/pic/01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23728" y="2060848"/>
              <a:ext cx="7632848" cy="5256584"/>
            </a:xfrm>
            <a:prstGeom prst="rect">
              <a:avLst/>
            </a:prstGeom>
            <a:noFill/>
          </p:spPr>
        </p:pic>
        <p:sp>
          <p:nvSpPr>
            <p:cNvPr id="9" name="文字方塊 8"/>
            <p:cNvSpPr txBox="1"/>
            <p:nvPr/>
          </p:nvSpPr>
          <p:spPr>
            <a:xfrm>
              <a:off x="2411760" y="2204864"/>
              <a:ext cx="1338828" cy="369332"/>
            </a:xfrm>
            <a:prstGeom prst="rect">
              <a:avLst/>
            </a:prstGeom>
            <a:solidFill>
              <a:schemeClr val="bg2"/>
            </a:solidFill>
          </p:spPr>
          <p:txBody>
            <a:bodyPr wrap="non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FFFF00"/>
                  </a:solidFill>
                </a:rPr>
                <a:t>摩托車系統</a:t>
              </a:r>
              <a:endParaRPr lang="zh-TW" altLang="en-US" b="1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前言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6E4A9-6072-45F8-AE77-155EB86D10BF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  <p:sp>
        <p:nvSpPr>
          <p:cNvPr id="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69381" y="1340768"/>
            <a:ext cx="8443337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cs typeface="Arial" panose="020B0604020202020204" pitchFamily="34" charset="0"/>
              </a:rPr>
              <a:t>高階主管是企業的「大腦」，企業一切的經營規劃與</a:t>
            </a:r>
            <a:endParaRPr kumimoji="0" lang="en-US" altLang="zh-TW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cs typeface="Arial" panose="020B0604020202020204" pitchFamily="34" charset="0"/>
              </a:rPr>
              <a:t>行動，完全受「大腦」的指揮與規範。所以企業經營</a:t>
            </a:r>
            <a:endParaRPr kumimoji="0" lang="en-US" altLang="zh-TW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cs typeface="Arial" panose="020B0604020202020204" pitchFamily="34" charset="0"/>
              </a:rPr>
              <a:t>的良窳，主要也就決定於高階主管的價值觀、信念、</a:t>
            </a:r>
            <a:endParaRPr kumimoji="0" lang="en-US" altLang="zh-TW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cs typeface="Arial" panose="020B0604020202020204" pitchFamily="34" charset="0"/>
              </a:rPr>
              <a:t>態度、原則、經驗、...等等所構成的心智模式。換言</a:t>
            </a:r>
            <a:endParaRPr kumimoji="0" lang="en-US" altLang="zh-TW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cs typeface="Arial" panose="020B0604020202020204" pitchFamily="34" charset="0"/>
              </a:rPr>
              <a:t>之，企業的成在於高階主管的心智模式，敗也在於心</a:t>
            </a:r>
            <a:endParaRPr kumimoji="0" lang="en-US" altLang="zh-TW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cs typeface="Arial" panose="020B0604020202020204" pitchFamily="34" charset="0"/>
              </a:rPr>
              <a:t>智模式。因此企業如何因應經營環境的變遷與挑戰，</a:t>
            </a:r>
            <a:endParaRPr kumimoji="0" lang="en-US" altLang="zh-TW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cs typeface="Arial" panose="020B0604020202020204" pitchFamily="34" charset="0"/>
              </a:rPr>
              <a:t>關鍵就在於扮演企業大腦的高階主管，其心智模式必</a:t>
            </a:r>
            <a:endParaRPr kumimoji="0" lang="en-US" altLang="zh-TW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cs typeface="Arial" panose="020B0604020202020204" pitchFamily="34" charset="0"/>
              </a:rPr>
              <a:t>須更新並擴展，以跳脫框架、深廣視野，避免陷入以</a:t>
            </a:r>
            <a:endParaRPr kumimoji="0" lang="en-US" altLang="zh-TW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cs typeface="Arial" panose="020B0604020202020204" pitchFamily="34" charset="0"/>
              </a:rPr>
              <a:t>偏概全、溫水煮青蛙的困境。然而，抽象至極的心智</a:t>
            </a:r>
            <a:endParaRPr kumimoji="0" lang="en-US" altLang="zh-TW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cs typeface="Arial" panose="020B0604020202020204" pitchFamily="34" charset="0"/>
              </a:rPr>
              <a:t>模式要如何更新與擴展呢？</a:t>
            </a:r>
            <a:r>
              <a:rPr kumimoji="0" lang="zh-TW" altLang="zh-TW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142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DE08E6-030E-44FF-9B6B-2348E63F015B}" type="slidenum">
              <a:rPr lang="en-US" altLang="zh-TW"/>
              <a:pPr>
                <a:defRPr/>
              </a:pPr>
              <a:t>20</a:t>
            </a:fld>
            <a:endParaRPr lang="en-US" altLang="zh-TW"/>
          </a:p>
        </p:txBody>
      </p:sp>
      <p:sp>
        <p:nvSpPr>
          <p:cNvPr id="79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</a:rPr>
              <a:t>畫出心智模式：系統思考圖</a:t>
            </a:r>
          </a:p>
        </p:txBody>
      </p:sp>
      <p:sp>
        <p:nvSpPr>
          <p:cNvPr id="481284" name="Oval 3"/>
          <p:cNvSpPr>
            <a:spLocks noChangeArrowheads="1"/>
          </p:cNvSpPr>
          <p:nvPr/>
        </p:nvSpPr>
        <p:spPr bwMode="auto">
          <a:xfrm>
            <a:off x="777844" y="2590812"/>
            <a:ext cx="2406650" cy="208597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81285" name="Rectangle 4"/>
          <p:cNvSpPr>
            <a:spLocks noChangeArrowheads="1"/>
          </p:cNvSpPr>
          <p:nvPr/>
        </p:nvSpPr>
        <p:spPr bwMode="auto">
          <a:xfrm>
            <a:off x="2924144" y="3405199"/>
            <a:ext cx="457200" cy="457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/>
            <a:r>
              <a:rPr lang="en-US" altLang="zh-TW" sz="2800" b="1">
                <a:latin typeface="華康楷書體W5" pitchFamily="49" charset="-120"/>
                <a:ea typeface="華康楷書體W5" pitchFamily="49" charset="-120"/>
              </a:rPr>
              <a:t>B</a:t>
            </a:r>
          </a:p>
        </p:txBody>
      </p:sp>
      <p:sp>
        <p:nvSpPr>
          <p:cNvPr id="481286" name="Rectangle 5"/>
          <p:cNvSpPr>
            <a:spLocks noChangeArrowheads="1"/>
          </p:cNvSpPr>
          <p:nvPr/>
        </p:nvSpPr>
        <p:spPr bwMode="auto">
          <a:xfrm>
            <a:off x="587344" y="3405199"/>
            <a:ext cx="457200" cy="457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/>
            <a:r>
              <a:rPr lang="en-US" altLang="zh-TW" sz="2800" b="1">
                <a:latin typeface="華康楷書體W5" pitchFamily="49" charset="-120"/>
                <a:ea typeface="華康楷書體W5" pitchFamily="49" charset="-120"/>
              </a:rPr>
              <a:t>D</a:t>
            </a:r>
          </a:p>
        </p:txBody>
      </p:sp>
      <p:sp>
        <p:nvSpPr>
          <p:cNvPr id="481287" name="Line 6"/>
          <p:cNvSpPr>
            <a:spLocks noChangeShapeType="1"/>
          </p:cNvSpPr>
          <p:nvPr/>
        </p:nvSpPr>
        <p:spPr bwMode="auto">
          <a:xfrm rot="9600000">
            <a:off x="828644" y="3862399"/>
            <a:ext cx="1588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81288" name="Rectangle 7"/>
          <p:cNvSpPr>
            <a:spLocks noChangeArrowheads="1"/>
          </p:cNvSpPr>
          <p:nvPr/>
        </p:nvSpPr>
        <p:spPr bwMode="auto">
          <a:xfrm>
            <a:off x="1752569" y="4408499"/>
            <a:ext cx="457200" cy="457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/>
            <a:r>
              <a:rPr lang="en-US" altLang="zh-TW" sz="2800" b="1">
                <a:latin typeface="華康楷書體W5" pitchFamily="49" charset="-120"/>
                <a:ea typeface="華康楷書體W5" pitchFamily="49" charset="-120"/>
              </a:rPr>
              <a:t>C</a:t>
            </a:r>
          </a:p>
        </p:txBody>
      </p:sp>
      <p:sp>
        <p:nvSpPr>
          <p:cNvPr id="481289" name="Line 8"/>
          <p:cNvSpPr>
            <a:spLocks noChangeShapeType="1"/>
          </p:cNvSpPr>
          <p:nvPr/>
        </p:nvSpPr>
        <p:spPr bwMode="auto">
          <a:xfrm rot="5100000">
            <a:off x="2313750" y="4572806"/>
            <a:ext cx="1587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81290" name="Rectangle 9"/>
          <p:cNvSpPr>
            <a:spLocks noChangeArrowheads="1"/>
          </p:cNvSpPr>
          <p:nvPr/>
        </p:nvSpPr>
        <p:spPr bwMode="auto">
          <a:xfrm>
            <a:off x="1752569" y="2351099"/>
            <a:ext cx="457200" cy="457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/>
            <a:r>
              <a:rPr lang="en-US" altLang="zh-TW" sz="2800" b="1">
                <a:latin typeface="華康楷書體W5" pitchFamily="49" charset="-120"/>
                <a:ea typeface="華康楷書體W5" pitchFamily="49" charset="-120"/>
              </a:rPr>
              <a:t>A</a:t>
            </a:r>
          </a:p>
        </p:txBody>
      </p:sp>
      <p:sp>
        <p:nvSpPr>
          <p:cNvPr id="481291" name="Line 10"/>
          <p:cNvSpPr>
            <a:spLocks noChangeShapeType="1"/>
          </p:cNvSpPr>
          <p:nvPr/>
        </p:nvSpPr>
        <p:spPr bwMode="auto">
          <a:xfrm rot="15240000" flipH="1">
            <a:off x="1690657" y="2552712"/>
            <a:ext cx="0" cy="10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81292" name="Line 11"/>
          <p:cNvSpPr>
            <a:spLocks noChangeShapeType="1"/>
          </p:cNvSpPr>
          <p:nvPr/>
        </p:nvSpPr>
        <p:spPr bwMode="auto">
          <a:xfrm rot="-9300000" flipH="1" flipV="1">
            <a:off x="3101944" y="3317887"/>
            <a:ext cx="84138" cy="746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87344" y="4103699"/>
            <a:ext cx="228600" cy="228600"/>
            <a:chOff x="3744" y="1056"/>
            <a:chExt cx="192" cy="192"/>
          </a:xfrm>
        </p:grpSpPr>
        <p:sp>
          <p:nvSpPr>
            <p:cNvPr id="481308" name="Oval 13"/>
            <p:cNvSpPr>
              <a:spLocks noChangeArrowheads="1"/>
            </p:cNvSpPr>
            <p:nvPr/>
          </p:nvSpPr>
          <p:spPr bwMode="auto">
            <a:xfrm>
              <a:off x="3744" y="1056"/>
              <a:ext cx="192" cy="192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1309" name="Line 14"/>
            <p:cNvSpPr>
              <a:spLocks noChangeShapeType="1"/>
            </p:cNvSpPr>
            <p:nvPr/>
          </p:nvSpPr>
          <p:spPr bwMode="auto">
            <a:xfrm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1310" name="Line 15"/>
            <p:cNvSpPr>
              <a:spLocks noChangeShapeType="1"/>
            </p:cNvSpPr>
            <p:nvPr/>
          </p:nvSpPr>
          <p:spPr bwMode="auto">
            <a:xfrm rot="-5400000"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2492344" y="4713299"/>
            <a:ext cx="266700" cy="266700"/>
            <a:chOff x="5040" y="2256"/>
            <a:chExt cx="168" cy="168"/>
          </a:xfrm>
        </p:grpSpPr>
        <p:sp>
          <p:nvSpPr>
            <p:cNvPr id="481306" name="Oval 17"/>
            <p:cNvSpPr>
              <a:spLocks noChangeAspect="1" noChangeArrowheads="1"/>
            </p:cNvSpPr>
            <p:nvPr/>
          </p:nvSpPr>
          <p:spPr bwMode="auto">
            <a:xfrm>
              <a:off x="5040" y="2256"/>
              <a:ext cx="168" cy="168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1307" name="Line 18"/>
            <p:cNvSpPr>
              <a:spLocks noChangeAspect="1" noChangeShapeType="1"/>
            </p:cNvSpPr>
            <p:nvPr/>
          </p:nvSpPr>
          <p:spPr bwMode="auto">
            <a:xfrm rot="-5400000">
              <a:off x="5129" y="2275"/>
              <a:ext cx="0" cy="14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3101944" y="2884499"/>
            <a:ext cx="228600" cy="228600"/>
            <a:chOff x="3744" y="1056"/>
            <a:chExt cx="192" cy="192"/>
          </a:xfrm>
        </p:grpSpPr>
        <p:sp>
          <p:nvSpPr>
            <p:cNvPr id="481303" name="Oval 20"/>
            <p:cNvSpPr>
              <a:spLocks noChangeArrowheads="1"/>
            </p:cNvSpPr>
            <p:nvPr/>
          </p:nvSpPr>
          <p:spPr bwMode="auto">
            <a:xfrm>
              <a:off x="3744" y="1056"/>
              <a:ext cx="192" cy="192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1304" name="Line 21"/>
            <p:cNvSpPr>
              <a:spLocks noChangeShapeType="1"/>
            </p:cNvSpPr>
            <p:nvPr/>
          </p:nvSpPr>
          <p:spPr bwMode="auto">
            <a:xfrm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1305" name="Line 22"/>
            <p:cNvSpPr>
              <a:spLocks noChangeShapeType="1"/>
            </p:cNvSpPr>
            <p:nvPr/>
          </p:nvSpPr>
          <p:spPr bwMode="auto">
            <a:xfrm rot="-5400000"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1273144" y="2351099"/>
            <a:ext cx="266700" cy="266700"/>
            <a:chOff x="5040" y="2256"/>
            <a:chExt cx="168" cy="168"/>
          </a:xfrm>
        </p:grpSpPr>
        <p:sp>
          <p:nvSpPr>
            <p:cNvPr id="481301" name="Oval 24"/>
            <p:cNvSpPr>
              <a:spLocks noChangeAspect="1" noChangeArrowheads="1"/>
            </p:cNvSpPr>
            <p:nvPr/>
          </p:nvSpPr>
          <p:spPr bwMode="auto">
            <a:xfrm>
              <a:off x="5040" y="2256"/>
              <a:ext cx="168" cy="168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1302" name="Line 25"/>
            <p:cNvSpPr>
              <a:spLocks noChangeAspect="1" noChangeShapeType="1"/>
            </p:cNvSpPr>
            <p:nvPr/>
          </p:nvSpPr>
          <p:spPr bwMode="auto">
            <a:xfrm rot="-5400000">
              <a:off x="5129" y="2275"/>
              <a:ext cx="0" cy="14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481297" name="Text Box 26"/>
          <p:cNvSpPr txBox="1">
            <a:spLocks noChangeArrowheads="1"/>
          </p:cNvSpPr>
          <p:nvPr/>
        </p:nvSpPr>
        <p:spPr bwMode="auto">
          <a:xfrm>
            <a:off x="1527144" y="3201999"/>
            <a:ext cx="914400" cy="860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行為因果</a:t>
            </a:r>
            <a:endParaRPr lang="zh-TW" altLang="en-US" sz="24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81298" name="Text Box 27"/>
          <p:cNvSpPr txBox="1">
            <a:spLocks noChangeArrowheads="1"/>
          </p:cNvSpPr>
          <p:nvPr/>
        </p:nvSpPr>
        <p:spPr bwMode="auto">
          <a:xfrm>
            <a:off x="3786150" y="1000108"/>
            <a:ext cx="5357850" cy="5447645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98438" indent="-198438" defTabSz="762000" eaLnBrk="0" hangingPunct="0">
              <a:buFontTx/>
              <a:buChar char="•"/>
            </a:pPr>
            <a:r>
              <a:rPr lang="zh-TW" altLang="en-US" sz="2600" b="1" dirty="0">
                <a:latin typeface="Times New Roman" pitchFamily="18" charset="0"/>
                <a:ea typeface="標楷體" pitchFamily="65" charset="-120"/>
              </a:rPr>
              <a:t>關注動態循環的</a:t>
            </a:r>
            <a:r>
              <a:rPr lang="zh-TW" altLang="en-US" sz="2600" b="1" dirty="0">
                <a:solidFill>
                  <a:srgbClr val="FF5050"/>
                </a:solidFill>
                <a:latin typeface="Times New Roman" pitchFamily="18" charset="0"/>
                <a:ea typeface="標楷體" pitchFamily="65" charset="-120"/>
              </a:rPr>
              <a:t>關鍵影響關係</a:t>
            </a:r>
            <a:r>
              <a:rPr lang="en-US" altLang="zh-TW" sz="2600" b="1" dirty="0">
                <a:latin typeface="Times New Roman" pitchFamily="18" charset="0"/>
                <a:ea typeface="標楷體" pitchFamily="65" charset="-120"/>
              </a:rPr>
              <a:t>(</a:t>
            </a:r>
            <a:r>
              <a:rPr lang="zh-TW" altLang="en-US" sz="2600" b="1" dirty="0">
                <a:latin typeface="Times New Roman" pitchFamily="18" charset="0"/>
                <a:ea typeface="標楷體" pitchFamily="65" charset="-120"/>
              </a:rPr>
              <a:t>非發生順序之關係</a:t>
            </a:r>
            <a:r>
              <a:rPr lang="en-US" altLang="zh-TW" sz="2600" b="1" dirty="0">
                <a:latin typeface="Times New Roman" pitchFamily="18" charset="0"/>
                <a:ea typeface="標楷體" pitchFamily="65" charset="-120"/>
              </a:rPr>
              <a:t>)</a:t>
            </a:r>
            <a:r>
              <a:rPr lang="zh-TW" altLang="en-US" sz="2600" b="1" dirty="0">
                <a:latin typeface="Times New Roman" pitchFamily="18" charset="0"/>
                <a:ea typeface="標楷體" pitchFamily="65" charset="-120"/>
              </a:rPr>
              <a:t>。</a:t>
            </a:r>
          </a:p>
          <a:p>
            <a:pPr marL="198438" indent="-198438" defTabSz="762000" eaLnBrk="0" hangingPunct="0">
              <a:buFontTx/>
              <a:buChar char="•"/>
            </a:pPr>
            <a:r>
              <a:rPr lang="zh-TW" altLang="en-US" sz="2600" b="1" dirty="0">
                <a:latin typeface="Times New Roman" pitchFamily="18" charset="0"/>
                <a:ea typeface="標楷體" pitchFamily="65" charset="-120"/>
              </a:rPr>
              <a:t>影響關係是指當某因素增量時，將導致其他因素產生增量或減量的變化。</a:t>
            </a:r>
          </a:p>
          <a:p>
            <a:pPr marL="198438" indent="-198438" defTabSz="762000" eaLnBrk="0" hangingPunct="0">
              <a:buFontTx/>
              <a:buChar char="•"/>
            </a:pPr>
            <a:r>
              <a:rPr lang="zh-TW" altLang="en-US" sz="2600" b="1" dirty="0">
                <a:latin typeface="Times New Roman" pitchFamily="18" charset="0"/>
                <a:ea typeface="標楷體" pitchFamily="65" charset="-120"/>
              </a:rPr>
              <a:t>變數命名常為正向名詞。</a:t>
            </a:r>
          </a:p>
          <a:p>
            <a:pPr marL="198438" indent="-198438" defTabSz="762000" eaLnBrk="0" hangingPunct="0">
              <a:buFontTx/>
              <a:buChar char="•"/>
            </a:pPr>
            <a:r>
              <a:rPr lang="zh-TW" altLang="en-US" sz="2600" b="1" dirty="0">
                <a:latin typeface="Times New Roman" pitchFamily="18" charset="0"/>
                <a:ea typeface="標楷體" pitchFamily="65" charset="-120"/>
              </a:rPr>
              <a:t>  </a:t>
            </a:r>
            <a:r>
              <a:rPr lang="zh-TW" altLang="en-US" sz="2600" b="1" dirty="0" smtClean="0">
                <a:latin typeface="Times New Roman" pitchFamily="18" charset="0"/>
                <a:ea typeface="標楷體" pitchFamily="65" charset="-120"/>
              </a:rPr>
              <a:t>         用以表示</a:t>
            </a:r>
            <a:r>
              <a:rPr lang="en-US" altLang="zh-TW" sz="2600" b="1" dirty="0" smtClean="0">
                <a:latin typeface="Times New Roman" pitchFamily="18" charset="0"/>
                <a:ea typeface="標楷體" pitchFamily="65" charset="-120"/>
              </a:rPr>
              <a:t>『</a:t>
            </a:r>
            <a:r>
              <a:rPr lang="zh-TW" altLang="en-US" sz="2600" b="1" dirty="0">
                <a:latin typeface="Times New Roman" pitchFamily="18" charset="0"/>
                <a:ea typeface="標楷體" pitchFamily="65" charset="-120"/>
              </a:rPr>
              <a:t>導致</a:t>
            </a:r>
            <a:r>
              <a:rPr lang="en-US" altLang="zh-TW" sz="2600" b="1" dirty="0">
                <a:latin typeface="Times New Roman" pitchFamily="18" charset="0"/>
                <a:ea typeface="標楷體" pitchFamily="65" charset="-120"/>
              </a:rPr>
              <a:t>』 </a:t>
            </a:r>
            <a:r>
              <a:rPr lang="zh-TW" altLang="en-US" sz="2600" b="1" dirty="0" smtClean="0">
                <a:latin typeface="Times New Roman" pitchFamily="18" charset="0"/>
                <a:ea typeface="標楷體" pitchFamily="65" charset="-120"/>
              </a:rPr>
              <a:t>。</a:t>
            </a:r>
            <a:endParaRPr lang="en-US" altLang="zh-TW" sz="2600" b="1" dirty="0" smtClean="0">
              <a:latin typeface="Times New Roman" pitchFamily="18" charset="0"/>
              <a:ea typeface="標楷體" pitchFamily="65" charset="-120"/>
            </a:endParaRPr>
          </a:p>
          <a:p>
            <a:pPr marL="198438" indent="-198438" defTabSz="762000" eaLnBrk="0" hangingPunct="0">
              <a:buFontTx/>
              <a:buChar char="•"/>
            </a:pPr>
            <a:r>
              <a:rPr lang="en-US" altLang="zh-TW" sz="2600" b="1" dirty="0" smtClean="0"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sz="3600" b="1" dirty="0" smtClean="0">
                <a:latin typeface="Times New Roman" pitchFamily="18" charset="0"/>
                <a:ea typeface="標楷體" pitchFamily="65" charset="-120"/>
              </a:rPr>
              <a:t>+</a:t>
            </a:r>
            <a:r>
              <a:rPr lang="zh-TW" altLang="en-US" sz="2600" b="1" dirty="0" smtClean="0">
                <a:latin typeface="Times New Roman" pitchFamily="18" charset="0"/>
                <a:ea typeface="標楷體" pitchFamily="65" charset="-120"/>
              </a:rPr>
              <a:t>用以表示例如當</a:t>
            </a:r>
            <a:r>
              <a:rPr lang="en-US" altLang="zh-TW" sz="2600" b="1" dirty="0" smtClean="0">
                <a:latin typeface="Times New Roman" pitchFamily="18" charset="0"/>
                <a:ea typeface="標楷體" pitchFamily="65" charset="-120"/>
              </a:rPr>
              <a:t>A</a:t>
            </a:r>
            <a:r>
              <a:rPr lang="zh-TW" altLang="en-US" sz="2600" b="1" dirty="0" smtClean="0">
                <a:latin typeface="Times New Roman" pitchFamily="18" charset="0"/>
                <a:ea typeface="標楷體" pitchFamily="65" charset="-120"/>
              </a:rPr>
              <a:t>有一個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△</a:t>
            </a:r>
            <a:r>
              <a:rPr lang="en-US" altLang="zh-TW" sz="2600" b="1" dirty="0" smtClean="0">
                <a:latin typeface="標楷體" pitchFamily="65" charset="-120"/>
                <a:ea typeface="標楷體" pitchFamily="65" charset="-120"/>
              </a:rPr>
              <a:t>A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sz="2600" b="1" dirty="0" smtClean="0">
                <a:latin typeface="Times New Roman" pitchFamily="18" charset="0"/>
                <a:ea typeface="標楷體" pitchFamily="65" charset="-120"/>
              </a:rPr>
              <a:t>增量</a:t>
            </a:r>
            <a:r>
              <a:rPr lang="zh-TW" altLang="en-US" sz="2600" b="1" dirty="0">
                <a:latin typeface="Times New Roman" pitchFamily="18" charset="0"/>
                <a:ea typeface="標楷體" pitchFamily="65" charset="-120"/>
              </a:rPr>
              <a:t>時，就導致</a:t>
            </a:r>
            <a:r>
              <a:rPr lang="en-US" altLang="zh-TW" sz="2600" b="1" dirty="0">
                <a:latin typeface="Times New Roman" pitchFamily="18" charset="0"/>
                <a:ea typeface="標楷體" pitchFamily="65" charset="-120"/>
              </a:rPr>
              <a:t>B</a:t>
            </a:r>
            <a:r>
              <a:rPr lang="zh-TW" altLang="en-US" sz="2600" b="1" dirty="0" smtClean="0">
                <a:latin typeface="Times New Roman" pitchFamily="18" charset="0"/>
                <a:ea typeface="標楷體" pitchFamily="65" charset="-120"/>
              </a:rPr>
              <a:t>也有一個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△</a:t>
            </a:r>
            <a:r>
              <a:rPr lang="en-US" altLang="zh-TW" sz="2600" b="1" dirty="0" smtClean="0">
                <a:latin typeface="標楷體" pitchFamily="65" charset="-120"/>
                <a:ea typeface="標楷體" pitchFamily="65" charset="-120"/>
              </a:rPr>
              <a:t>B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sz="2600" b="1" dirty="0" smtClean="0">
                <a:latin typeface="Times New Roman" pitchFamily="18" charset="0"/>
                <a:ea typeface="標楷體" pitchFamily="65" charset="-120"/>
              </a:rPr>
              <a:t>增量。</a:t>
            </a:r>
            <a:endParaRPr lang="en-US" altLang="zh-TW" sz="2600" b="1" dirty="0" smtClean="0">
              <a:latin typeface="Times New Roman" pitchFamily="18" charset="0"/>
              <a:ea typeface="標楷體" pitchFamily="65" charset="-120"/>
            </a:endParaRPr>
          </a:p>
          <a:p>
            <a:pPr marL="198438" indent="-198438" defTabSz="762000" eaLnBrk="0" hangingPunct="0">
              <a:buFontTx/>
              <a:buChar char="•"/>
            </a:pPr>
            <a:r>
              <a:rPr lang="zh-TW" altLang="en-US" sz="2600" b="1" dirty="0" smtClean="0">
                <a:latin typeface="Times New Roman" pitchFamily="18" charset="0"/>
                <a:ea typeface="標楷體" pitchFamily="65" charset="-120"/>
              </a:rPr>
              <a:t>     用以表示例如當</a:t>
            </a:r>
            <a:r>
              <a:rPr lang="en-US" altLang="zh-TW" sz="2600" b="1" dirty="0" smtClean="0">
                <a:latin typeface="Times New Roman" pitchFamily="18" charset="0"/>
                <a:ea typeface="標楷體" pitchFamily="65" charset="-120"/>
              </a:rPr>
              <a:t>B</a:t>
            </a:r>
            <a:r>
              <a:rPr lang="zh-TW" altLang="en-US" sz="2600" b="1" dirty="0" smtClean="0">
                <a:latin typeface="Times New Roman" pitchFamily="18" charset="0"/>
                <a:ea typeface="標楷體" pitchFamily="65" charset="-120"/>
              </a:rPr>
              <a:t>有一個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△</a:t>
            </a:r>
            <a:r>
              <a:rPr lang="en-US" altLang="zh-TW" sz="2600" b="1" dirty="0" smtClean="0">
                <a:latin typeface="標楷體" pitchFamily="65" charset="-120"/>
                <a:ea typeface="標楷體" pitchFamily="65" charset="-120"/>
              </a:rPr>
              <a:t>B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 的</a:t>
            </a:r>
            <a:r>
              <a:rPr lang="zh-TW" altLang="en-US" sz="2600" b="1" dirty="0" smtClean="0">
                <a:latin typeface="Times New Roman" pitchFamily="18" charset="0"/>
                <a:ea typeface="標楷體" pitchFamily="65" charset="-120"/>
              </a:rPr>
              <a:t>增量</a:t>
            </a:r>
            <a:r>
              <a:rPr lang="zh-TW" altLang="en-US" sz="2600" b="1" dirty="0">
                <a:latin typeface="Times New Roman" pitchFamily="18" charset="0"/>
                <a:ea typeface="標楷體" pitchFamily="65" charset="-120"/>
              </a:rPr>
              <a:t>時，就導致</a:t>
            </a:r>
            <a:r>
              <a:rPr lang="en-US" altLang="zh-TW" sz="2600" b="1" dirty="0" smtClean="0">
                <a:latin typeface="Times New Roman" pitchFamily="18" charset="0"/>
                <a:ea typeface="標楷體" pitchFamily="65" charset="-120"/>
              </a:rPr>
              <a:t>C</a:t>
            </a:r>
            <a:r>
              <a:rPr lang="zh-TW" altLang="en-US" sz="2600" b="1" dirty="0" smtClean="0">
                <a:latin typeface="Times New Roman" pitchFamily="18" charset="0"/>
                <a:ea typeface="標楷體" pitchFamily="65" charset="-120"/>
              </a:rPr>
              <a:t>有一個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△</a:t>
            </a:r>
            <a:r>
              <a:rPr lang="en-US" altLang="zh-TW" sz="2600" b="1" dirty="0" smtClean="0">
                <a:latin typeface="標楷體" pitchFamily="65" charset="-120"/>
                <a:ea typeface="標楷體" pitchFamily="65" charset="-120"/>
              </a:rPr>
              <a:t>C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sz="2600" b="1" dirty="0" smtClean="0">
                <a:latin typeface="Times New Roman" pitchFamily="18" charset="0"/>
                <a:ea typeface="標楷體" pitchFamily="65" charset="-120"/>
              </a:rPr>
              <a:t>減量。</a:t>
            </a:r>
            <a:endParaRPr lang="zh-TW" altLang="en-US" sz="2600" b="1" dirty="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481299" name="Line 29"/>
          <p:cNvSpPr>
            <a:spLocks noChangeShapeType="1"/>
          </p:cNvSpPr>
          <p:nvPr/>
        </p:nvSpPr>
        <p:spPr bwMode="auto">
          <a:xfrm>
            <a:off x="4143372" y="3643314"/>
            <a:ext cx="68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81300" name="Text Box 1053"/>
          <p:cNvSpPr txBox="1">
            <a:spLocks noChangeArrowheads="1"/>
          </p:cNvSpPr>
          <p:nvPr/>
        </p:nvSpPr>
        <p:spPr bwMode="auto">
          <a:xfrm>
            <a:off x="214282" y="5072074"/>
            <a:ext cx="2495550" cy="94615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/>
            <a:r>
              <a:rPr lang="zh-TW" altLang="en-US" sz="2000" b="1">
                <a:ea typeface="標楷體" pitchFamily="65" charset="-120"/>
              </a:rPr>
              <a:t>關鍵影響關係包含：</a:t>
            </a:r>
          </a:p>
          <a:p>
            <a:pPr marL="457200" indent="-457200"/>
            <a:r>
              <a:rPr lang="en-US" altLang="zh-TW">
                <a:ea typeface="標楷體" pitchFamily="65" charset="-120"/>
              </a:rPr>
              <a:t>1. </a:t>
            </a:r>
            <a:r>
              <a:rPr lang="zh-TW" altLang="en-US">
                <a:ea typeface="標楷體" pitchFamily="65" charset="-120"/>
              </a:rPr>
              <a:t>事實的因果關係或；</a:t>
            </a:r>
          </a:p>
          <a:p>
            <a:pPr marL="457200" indent="-457200"/>
            <a:r>
              <a:rPr kumimoji="0" lang="en-US" altLang="zh-TW">
                <a:ea typeface="標楷體" pitchFamily="65" charset="-120"/>
              </a:rPr>
              <a:t>2. </a:t>
            </a:r>
            <a:r>
              <a:rPr kumimoji="0" lang="zh-TW" altLang="en-US">
                <a:ea typeface="標楷體" pitchFamily="65" charset="-120"/>
              </a:rPr>
              <a:t>就問題的對</a:t>
            </a:r>
            <a:r>
              <a:rPr lang="zh-TW" altLang="en-US">
                <a:ea typeface="標楷體" pitchFamily="65" charset="-120"/>
              </a:rPr>
              <a:t>策關係。</a:t>
            </a:r>
          </a:p>
        </p:txBody>
      </p:sp>
      <p:sp>
        <p:nvSpPr>
          <p:cNvPr id="34" name="Line 18"/>
          <p:cNvSpPr>
            <a:spLocks noChangeAspect="1" noChangeShapeType="1"/>
          </p:cNvSpPr>
          <p:nvPr/>
        </p:nvSpPr>
        <p:spPr bwMode="auto">
          <a:xfrm rot="16200000">
            <a:off x="4256085" y="5245113"/>
            <a:ext cx="0" cy="225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284" grpId="0" animBg="1"/>
      <p:bldP spid="481285" grpId="0" animBg="1"/>
      <p:bldP spid="481286" grpId="0" animBg="1"/>
      <p:bldP spid="481287" grpId="0" animBg="1"/>
      <p:bldP spid="481288" grpId="0" animBg="1"/>
      <p:bldP spid="481289" grpId="0" animBg="1"/>
      <p:bldP spid="481290" grpId="0" animBg="1"/>
      <p:bldP spid="481291" grpId="0" animBg="1"/>
      <p:bldP spid="481292" grpId="0" animBg="1"/>
      <p:bldP spid="481297" grpId="0"/>
      <p:bldP spid="481298" grpId="0" animBg="1"/>
      <p:bldP spid="481299" grpId="0" animBg="1"/>
      <p:bldP spid="481300" grpId="0" animBg="1"/>
      <p:bldP spid="3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A934B-412A-4EAD-A0B6-9D1E76D8F183}" type="slidenum">
              <a:rPr lang="en-US" altLang="zh-TW"/>
              <a:pPr>
                <a:defRPr/>
              </a:pPr>
              <a:t>21</a:t>
            </a:fld>
            <a:endParaRPr lang="en-US" altLang="zh-TW"/>
          </a:p>
        </p:txBody>
      </p:sp>
      <p:sp>
        <p:nvSpPr>
          <p:cNvPr id="1020930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>
                <a:solidFill>
                  <a:schemeClr val="tx1"/>
                </a:solidFill>
              </a:rPr>
              <a:t>美國通用汽車客服部的真實故事</a:t>
            </a:r>
          </a:p>
        </p:txBody>
      </p:sp>
      <p:sp>
        <p:nvSpPr>
          <p:cNvPr id="471044" name="Text Box 11"/>
          <p:cNvSpPr txBox="1">
            <a:spLocks noChangeArrowheads="1"/>
          </p:cNvSpPr>
          <p:nvPr/>
        </p:nvSpPr>
        <p:spPr bwMode="auto">
          <a:xfrm>
            <a:off x="1295400" y="2362200"/>
            <a:ext cx="617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zh-TW" altLang="zh-TW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471045" name="Text Box 16"/>
          <p:cNvSpPr txBox="1">
            <a:spLocks noChangeArrowheads="1"/>
          </p:cNvSpPr>
          <p:nvPr/>
        </p:nvSpPr>
        <p:spPr bwMode="auto">
          <a:xfrm>
            <a:off x="533400" y="1371600"/>
            <a:ext cx="82296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有一天美國通用汽車公司的龐帝雅克（</a:t>
            </a:r>
            <a:r>
              <a:rPr lang="en-US" altLang="zh-TW" sz="2400" dirty="0">
                <a:ea typeface="標楷體" pitchFamily="65" charset="-120"/>
              </a:rPr>
              <a:t>Pontiac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）部門收到一封客戶抱怨信，上面是這樣寫的：</a:t>
            </a:r>
          </a:p>
          <a:p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    我們家有一個傳統的習慣，就是我們每天在吃完晚餐後，都會以冰淇淋來當我們的飯後甜點。由於冰淇淋的口味很多，所以我們家每天在飯後才投票決定要吃哪一種口味，等大家決定後我就會開車去買。</a:t>
            </a:r>
          </a:p>
          <a:p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    但自從最近我買了一部新的龐帝雅克後，在我去買冰淇淋的這段路程問題就發生了。你知道嗎？每當我買的冰淇淋是香草口味時，我從店理出來車子就發不動。</a:t>
            </a:r>
          </a:p>
          <a:p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    為什麼這部龐帝雅克當我買了香草冰淇淋它就秀逗，而我不管什麼時候買其他口味的冰淇淋，它就一尾活龍？為什麼？為什麼？</a:t>
            </a:r>
            <a:r>
              <a:rPr lang="zh-TW" altLang="en-US" sz="24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難道香草冰淇淋會引起龐帝雅克過敏</a:t>
            </a:r>
            <a:r>
              <a:rPr lang="en-US" altLang="zh-TW" sz="24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秀逗</a:t>
            </a:r>
            <a:r>
              <a:rPr lang="en-US" altLang="zh-TW" sz="24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？</a:t>
            </a:r>
          </a:p>
          <a:p>
            <a:endParaRPr lang="en-US" altLang="zh-TW" sz="2400" dirty="0">
              <a:solidFill>
                <a:schemeClr val="hlink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9883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228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客戶的心態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6E4A9-6072-45F8-AE77-155EB86D10BF}" type="slidenum">
              <a:rPr lang="en-US" altLang="zh-TW" smtClean="0"/>
              <a:pPr>
                <a:defRPr/>
              </a:pPr>
              <a:t>22</a:t>
            </a:fld>
            <a:endParaRPr lang="en-US" altLang="zh-TW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700808"/>
            <a:ext cx="6322790" cy="3888432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208447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客服部心態</a:t>
            </a:r>
            <a:r>
              <a:rPr lang="en-US" altLang="zh-TW" dirty="0" smtClean="0"/>
              <a:t>(</a:t>
            </a:r>
            <a:r>
              <a:rPr lang="zh-TW" altLang="en-US" dirty="0" smtClean="0"/>
              <a:t>一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6E4A9-6072-45F8-AE77-155EB86D10BF}" type="slidenum">
              <a:rPr lang="en-US" altLang="zh-TW" smtClean="0"/>
              <a:pPr>
                <a:defRPr/>
              </a:pPr>
              <a:t>23</a:t>
            </a:fld>
            <a:endParaRPr lang="en-US" altLang="zh-TW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484784"/>
            <a:ext cx="6805111" cy="4392487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79257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客服部心態</a:t>
            </a:r>
            <a:r>
              <a:rPr lang="en-US" altLang="zh-TW" dirty="0" smtClean="0"/>
              <a:t>(</a:t>
            </a:r>
            <a:r>
              <a:rPr lang="zh-TW" altLang="en-US" dirty="0" smtClean="0"/>
              <a:t>二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29DEA-959B-46A1-AD87-9148AD3ECE8C}" type="slidenum">
              <a:rPr lang="en-US" altLang="zh-TW" smtClean="0"/>
              <a:pPr>
                <a:defRPr/>
              </a:pPr>
              <a:t>24</a:t>
            </a:fld>
            <a:endParaRPr lang="en-US" altLang="zh-TW"/>
          </a:p>
        </p:txBody>
      </p:sp>
      <p:sp>
        <p:nvSpPr>
          <p:cNvPr id="6" name="AutoShape 3"/>
          <p:cNvSpPr>
            <a:spLocks noChangeAspect="1" noChangeArrowheads="1" noTextEdit="1"/>
          </p:cNvSpPr>
          <p:nvPr/>
        </p:nvSpPr>
        <p:spPr bwMode="auto">
          <a:xfrm>
            <a:off x="1746250" y="1147763"/>
            <a:ext cx="5689600" cy="49450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19457" name="群組 19456"/>
          <p:cNvGrpSpPr/>
          <p:nvPr/>
        </p:nvGrpSpPr>
        <p:grpSpPr>
          <a:xfrm>
            <a:off x="3013075" y="3032125"/>
            <a:ext cx="3836988" cy="2782888"/>
            <a:chOff x="3013075" y="3032125"/>
            <a:chExt cx="3836988" cy="2782888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4470400" y="3082925"/>
              <a:ext cx="1025525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香草冰淇淋</a:t>
              </a:r>
              <a:endPara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6029325" y="4638675"/>
              <a:ext cx="820738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龐蒂雅客</a:t>
              </a:r>
              <a:endPara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6130925" y="4878388"/>
              <a:ext cx="615950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發不動</a:t>
              </a:r>
              <a:endPara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Arc 8"/>
            <p:cNvSpPr>
              <a:spLocks/>
            </p:cNvSpPr>
            <p:nvPr/>
          </p:nvSpPr>
          <p:spPr bwMode="auto">
            <a:xfrm>
              <a:off x="5453063" y="3109913"/>
              <a:ext cx="1147763" cy="1339850"/>
            </a:xfrm>
            <a:custGeom>
              <a:avLst/>
              <a:gdLst>
                <a:gd name="G0" fmla="+- 0 0 0"/>
                <a:gd name="G1" fmla="+- 21573 0 0"/>
                <a:gd name="G2" fmla="+- 21600 0 0"/>
                <a:gd name="T0" fmla="*/ 1087 w 21600"/>
                <a:gd name="T1" fmla="*/ 0 h 25276"/>
                <a:gd name="T2" fmla="*/ 21280 w 21600"/>
                <a:gd name="T3" fmla="*/ 25276 h 25276"/>
                <a:gd name="T4" fmla="*/ 0 w 21600"/>
                <a:gd name="T5" fmla="*/ 21573 h 25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5276" fill="none" extrusionOk="0">
                  <a:moveTo>
                    <a:pt x="1086" y="0"/>
                  </a:moveTo>
                  <a:cubicBezTo>
                    <a:pt x="12579" y="579"/>
                    <a:pt x="21600" y="10066"/>
                    <a:pt x="21600" y="21573"/>
                  </a:cubicBezTo>
                  <a:cubicBezTo>
                    <a:pt x="21600" y="22814"/>
                    <a:pt x="21493" y="24053"/>
                    <a:pt x="21280" y="25276"/>
                  </a:cubicBezTo>
                </a:path>
                <a:path w="21600" h="25276" stroke="0" extrusionOk="0">
                  <a:moveTo>
                    <a:pt x="1086" y="0"/>
                  </a:moveTo>
                  <a:cubicBezTo>
                    <a:pt x="12579" y="579"/>
                    <a:pt x="21600" y="10066"/>
                    <a:pt x="21600" y="21573"/>
                  </a:cubicBezTo>
                  <a:cubicBezTo>
                    <a:pt x="21600" y="22814"/>
                    <a:pt x="21493" y="24053"/>
                    <a:pt x="21280" y="25276"/>
                  </a:cubicBezTo>
                  <a:lnTo>
                    <a:pt x="0" y="21573"/>
                  </a:lnTo>
                  <a:close/>
                </a:path>
              </a:pathLst>
            </a:custGeom>
            <a:noFill/>
            <a:ln w="1270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6535738" y="4437063"/>
              <a:ext cx="101600" cy="188912"/>
            </a:xfrm>
            <a:custGeom>
              <a:avLst/>
              <a:gdLst>
                <a:gd name="T0" fmla="*/ 8 w 64"/>
                <a:gd name="T1" fmla="*/ 119 h 119"/>
                <a:gd name="T2" fmla="*/ 64 w 64"/>
                <a:gd name="T3" fmla="*/ 15 h 119"/>
                <a:gd name="T4" fmla="*/ 0 w 64"/>
                <a:gd name="T5" fmla="*/ 0 h 119"/>
                <a:gd name="T6" fmla="*/ 8 w 64"/>
                <a:gd name="T7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119">
                  <a:moveTo>
                    <a:pt x="8" y="119"/>
                  </a:moveTo>
                  <a:lnTo>
                    <a:pt x="64" y="15"/>
                  </a:lnTo>
                  <a:lnTo>
                    <a:pt x="0" y="0"/>
                  </a:lnTo>
                  <a:lnTo>
                    <a:pt x="8" y="119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6372225" y="4297363"/>
              <a:ext cx="190500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+</a:t>
              </a:r>
              <a:endPara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3013075" y="4284663"/>
              <a:ext cx="820738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TW" altLang="en-US" sz="1600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客戶</a:t>
              </a:r>
              <a:r>
                <a:rPr lang="zh-TW" altLang="en-US" sz="16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抱怨</a:t>
              </a:r>
              <a:endPara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3013075" y="4524375"/>
              <a:ext cx="820738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TW" altLang="en-US" sz="1600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車子怪</a:t>
              </a:r>
              <a:r>
                <a:rPr lang="zh-TW" altLang="en-US" sz="16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異</a:t>
              </a:r>
              <a:endPara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Arc 13"/>
            <p:cNvSpPr>
              <a:spLocks/>
            </p:cNvSpPr>
            <p:nvPr/>
          </p:nvSpPr>
          <p:spPr bwMode="auto">
            <a:xfrm>
              <a:off x="3557588" y="4240213"/>
              <a:ext cx="2717800" cy="1574800"/>
            </a:xfrm>
            <a:custGeom>
              <a:avLst/>
              <a:gdLst>
                <a:gd name="G0" fmla="+- 19378 0 0"/>
                <a:gd name="G1" fmla="+- 0 0 0"/>
                <a:gd name="G2" fmla="+- 21600 0 0"/>
                <a:gd name="T0" fmla="*/ 37228 w 37228"/>
                <a:gd name="T1" fmla="*/ 12163 h 21600"/>
                <a:gd name="T2" fmla="*/ 0 w 37228"/>
                <a:gd name="T3" fmla="*/ 9542 h 21600"/>
                <a:gd name="T4" fmla="*/ 19378 w 3722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228" h="21600" fill="none" extrusionOk="0">
                  <a:moveTo>
                    <a:pt x="37227" y="12162"/>
                  </a:moveTo>
                  <a:cubicBezTo>
                    <a:pt x="33204" y="18067"/>
                    <a:pt x="26522" y="21600"/>
                    <a:pt x="19378" y="21600"/>
                  </a:cubicBezTo>
                  <a:cubicBezTo>
                    <a:pt x="11149" y="21600"/>
                    <a:pt x="3635" y="16924"/>
                    <a:pt x="-1" y="9542"/>
                  </a:cubicBezTo>
                </a:path>
                <a:path w="37228" h="21600" stroke="0" extrusionOk="0">
                  <a:moveTo>
                    <a:pt x="37227" y="12162"/>
                  </a:moveTo>
                  <a:cubicBezTo>
                    <a:pt x="33204" y="18067"/>
                    <a:pt x="26522" y="21600"/>
                    <a:pt x="19378" y="21600"/>
                  </a:cubicBezTo>
                  <a:cubicBezTo>
                    <a:pt x="11149" y="21600"/>
                    <a:pt x="3635" y="16924"/>
                    <a:pt x="-1" y="9542"/>
                  </a:cubicBezTo>
                  <a:lnTo>
                    <a:pt x="19378" y="0"/>
                  </a:lnTo>
                  <a:close/>
                </a:path>
              </a:pathLst>
            </a:custGeom>
            <a:noFill/>
            <a:ln w="1270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3495675" y="4778375"/>
              <a:ext cx="100013" cy="176212"/>
            </a:xfrm>
            <a:custGeom>
              <a:avLst/>
              <a:gdLst>
                <a:gd name="T0" fmla="*/ 0 w 63"/>
                <a:gd name="T1" fmla="*/ 0 h 111"/>
                <a:gd name="T2" fmla="*/ 8 w 63"/>
                <a:gd name="T3" fmla="*/ 111 h 111"/>
                <a:gd name="T4" fmla="*/ 63 w 63"/>
                <a:gd name="T5" fmla="*/ 87 h 111"/>
                <a:gd name="T6" fmla="*/ 0 w 63"/>
                <a:gd name="T7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111">
                  <a:moveTo>
                    <a:pt x="0" y="0"/>
                  </a:moveTo>
                  <a:lnTo>
                    <a:pt x="8" y="111"/>
                  </a:lnTo>
                  <a:lnTo>
                    <a:pt x="63" y="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3330575" y="4878388"/>
              <a:ext cx="190500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+</a:t>
              </a:r>
              <a:endPara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9472" name="Picture 1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4498975"/>
              <a:ext cx="404813" cy="404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Arc 17"/>
            <p:cNvSpPr>
              <a:spLocks/>
            </p:cNvSpPr>
            <p:nvPr/>
          </p:nvSpPr>
          <p:spPr bwMode="auto">
            <a:xfrm>
              <a:off x="3459163" y="3317875"/>
              <a:ext cx="1347788" cy="1277937"/>
            </a:xfrm>
            <a:custGeom>
              <a:avLst/>
              <a:gdLst>
                <a:gd name="G0" fmla="+- 20991 0 0"/>
                <a:gd name="G1" fmla="+- 19922 0 0"/>
                <a:gd name="G2" fmla="+- 21600 0 0"/>
                <a:gd name="T0" fmla="*/ 0 w 20991"/>
                <a:gd name="T1" fmla="*/ 14828 h 19922"/>
                <a:gd name="T2" fmla="*/ 12643 w 20991"/>
                <a:gd name="T3" fmla="*/ 0 h 19922"/>
                <a:gd name="T4" fmla="*/ 20991 w 20991"/>
                <a:gd name="T5" fmla="*/ 19922 h 19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991" h="19922" fill="none" extrusionOk="0">
                  <a:moveTo>
                    <a:pt x="0" y="14828"/>
                  </a:moveTo>
                  <a:cubicBezTo>
                    <a:pt x="1619" y="8157"/>
                    <a:pt x="6312" y="2653"/>
                    <a:pt x="12643" y="0"/>
                  </a:cubicBezTo>
                </a:path>
                <a:path w="20991" h="19922" stroke="0" extrusionOk="0">
                  <a:moveTo>
                    <a:pt x="0" y="14828"/>
                  </a:moveTo>
                  <a:cubicBezTo>
                    <a:pt x="1619" y="8157"/>
                    <a:pt x="6312" y="2653"/>
                    <a:pt x="12643" y="0"/>
                  </a:cubicBezTo>
                  <a:lnTo>
                    <a:pt x="20991" y="19922"/>
                  </a:lnTo>
                  <a:close/>
                </a:path>
              </a:pathLst>
            </a:custGeom>
            <a:noFill/>
            <a:ln w="1270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4254500" y="3260725"/>
              <a:ext cx="190500" cy="100012"/>
            </a:xfrm>
            <a:custGeom>
              <a:avLst/>
              <a:gdLst>
                <a:gd name="T0" fmla="*/ 120 w 120"/>
                <a:gd name="T1" fmla="*/ 0 h 63"/>
                <a:gd name="T2" fmla="*/ 0 w 120"/>
                <a:gd name="T3" fmla="*/ 0 h 63"/>
                <a:gd name="T4" fmla="*/ 24 w 120"/>
                <a:gd name="T5" fmla="*/ 63 h 63"/>
                <a:gd name="T6" fmla="*/ 120 w 120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" h="63">
                  <a:moveTo>
                    <a:pt x="120" y="0"/>
                  </a:moveTo>
                  <a:lnTo>
                    <a:pt x="0" y="0"/>
                  </a:lnTo>
                  <a:lnTo>
                    <a:pt x="24" y="63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4167188" y="3032125"/>
              <a:ext cx="190500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+</a:t>
              </a:r>
              <a:endPara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9459" name="群組 19458"/>
          <p:cNvGrpSpPr/>
          <p:nvPr/>
        </p:nvGrpSpPr>
        <p:grpSpPr>
          <a:xfrm>
            <a:off x="2328863" y="2349500"/>
            <a:ext cx="820738" cy="485775"/>
            <a:chOff x="2328863" y="2349500"/>
            <a:chExt cx="820738" cy="485775"/>
          </a:xfrm>
        </p:grpSpPr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2328863" y="2349500"/>
              <a:ext cx="820738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誠心接受</a:t>
              </a:r>
              <a:endPara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2328863" y="2589213"/>
              <a:ext cx="820738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TW" altLang="en-US" sz="1600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客戶</a:t>
              </a:r>
              <a:r>
                <a:rPr lang="zh-TW" altLang="en-US" sz="16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抱怨</a:t>
              </a:r>
              <a:endPara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9458" name="群組 19457"/>
          <p:cNvGrpSpPr/>
          <p:nvPr/>
        </p:nvGrpSpPr>
        <p:grpSpPr>
          <a:xfrm>
            <a:off x="2290763" y="2817813"/>
            <a:ext cx="1325563" cy="1473200"/>
            <a:chOff x="2290763" y="2817813"/>
            <a:chExt cx="1325563" cy="1473200"/>
          </a:xfrm>
        </p:grpSpPr>
        <p:sp>
          <p:nvSpPr>
            <p:cNvPr id="23" name="Arc 22"/>
            <p:cNvSpPr>
              <a:spLocks/>
            </p:cNvSpPr>
            <p:nvPr/>
          </p:nvSpPr>
          <p:spPr bwMode="auto">
            <a:xfrm>
              <a:off x="2443163" y="2995613"/>
              <a:ext cx="1173163" cy="1295400"/>
            </a:xfrm>
            <a:custGeom>
              <a:avLst/>
              <a:gdLst>
                <a:gd name="G0" fmla="+- 21600 0 0"/>
                <a:gd name="G1" fmla="+- 6615 0 0"/>
                <a:gd name="G2" fmla="+- 21600 0 0"/>
                <a:gd name="T0" fmla="*/ 8685 w 21600"/>
                <a:gd name="T1" fmla="*/ 23929 h 23929"/>
                <a:gd name="T2" fmla="*/ 1038 w 21600"/>
                <a:gd name="T3" fmla="*/ 0 h 23929"/>
                <a:gd name="T4" fmla="*/ 21600 w 21600"/>
                <a:gd name="T5" fmla="*/ 6615 h 23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3929" fill="none" extrusionOk="0">
                  <a:moveTo>
                    <a:pt x="8685" y="23928"/>
                  </a:moveTo>
                  <a:cubicBezTo>
                    <a:pt x="3219" y="19851"/>
                    <a:pt x="0" y="13433"/>
                    <a:pt x="0" y="6615"/>
                  </a:cubicBezTo>
                  <a:cubicBezTo>
                    <a:pt x="0" y="4369"/>
                    <a:pt x="350" y="2137"/>
                    <a:pt x="1037" y="-1"/>
                  </a:cubicBezTo>
                </a:path>
                <a:path w="21600" h="23929" stroke="0" extrusionOk="0">
                  <a:moveTo>
                    <a:pt x="8685" y="23928"/>
                  </a:moveTo>
                  <a:cubicBezTo>
                    <a:pt x="3219" y="19851"/>
                    <a:pt x="0" y="13433"/>
                    <a:pt x="0" y="6615"/>
                  </a:cubicBezTo>
                  <a:cubicBezTo>
                    <a:pt x="0" y="4369"/>
                    <a:pt x="350" y="2137"/>
                    <a:pt x="1037" y="-1"/>
                  </a:cubicBezTo>
                  <a:lnTo>
                    <a:pt x="21600" y="6615"/>
                  </a:lnTo>
                  <a:close/>
                </a:path>
              </a:pathLst>
            </a:custGeom>
            <a:noFill/>
            <a:ln w="1270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443163" y="2843213"/>
              <a:ext cx="127000" cy="176212"/>
            </a:xfrm>
            <a:custGeom>
              <a:avLst/>
              <a:gdLst>
                <a:gd name="T0" fmla="*/ 80 w 80"/>
                <a:gd name="T1" fmla="*/ 0 h 111"/>
                <a:gd name="T2" fmla="*/ 0 w 80"/>
                <a:gd name="T3" fmla="*/ 87 h 111"/>
                <a:gd name="T4" fmla="*/ 64 w 80"/>
                <a:gd name="T5" fmla="*/ 111 h 111"/>
                <a:gd name="T6" fmla="*/ 80 w 80"/>
                <a:gd name="T7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111">
                  <a:moveTo>
                    <a:pt x="80" y="0"/>
                  </a:moveTo>
                  <a:lnTo>
                    <a:pt x="0" y="87"/>
                  </a:lnTo>
                  <a:lnTo>
                    <a:pt x="64" y="111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2290763" y="2817813"/>
              <a:ext cx="190500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600" b="0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anose="02020603050405020304" pitchFamily="18" charset="0"/>
                </a:rPr>
                <a:t>+</a:t>
              </a:r>
              <a:endPara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5014913" y="1590675"/>
            <a:ext cx="8207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追根究</a:t>
            </a:r>
            <a:r>
              <a:rPr lang="zh-TW" altLang="en-US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柢</a:t>
            </a:r>
            <a:endParaRPr kumimoji="0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9460" name="群組 19459"/>
          <p:cNvGrpSpPr/>
          <p:nvPr/>
        </p:nvGrpSpPr>
        <p:grpSpPr>
          <a:xfrm>
            <a:off x="2930525" y="1300163"/>
            <a:ext cx="2058988" cy="2560637"/>
            <a:chOff x="2930525" y="1300163"/>
            <a:chExt cx="2058988" cy="2560637"/>
          </a:xfrm>
        </p:grpSpPr>
        <p:sp>
          <p:nvSpPr>
            <p:cNvPr id="27" name="Arc 26"/>
            <p:cNvSpPr>
              <a:spLocks/>
            </p:cNvSpPr>
            <p:nvPr/>
          </p:nvSpPr>
          <p:spPr bwMode="auto">
            <a:xfrm>
              <a:off x="2930525" y="1577975"/>
              <a:ext cx="1881188" cy="2282825"/>
            </a:xfrm>
            <a:custGeom>
              <a:avLst/>
              <a:gdLst>
                <a:gd name="G0" fmla="+- 16036 0 0"/>
                <a:gd name="G1" fmla="+- 21600 0 0"/>
                <a:gd name="G2" fmla="+- 21600 0 0"/>
                <a:gd name="T0" fmla="*/ 0 w 17769"/>
                <a:gd name="T1" fmla="*/ 7129 h 21600"/>
                <a:gd name="T2" fmla="*/ 17769 w 17769"/>
                <a:gd name="T3" fmla="*/ 70 h 21600"/>
                <a:gd name="T4" fmla="*/ 16036 w 1776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769" h="21600" fill="none" extrusionOk="0">
                  <a:moveTo>
                    <a:pt x="0" y="7129"/>
                  </a:moveTo>
                  <a:cubicBezTo>
                    <a:pt x="4095" y="2590"/>
                    <a:pt x="9922" y="0"/>
                    <a:pt x="16036" y="0"/>
                  </a:cubicBezTo>
                  <a:cubicBezTo>
                    <a:pt x="16614" y="0"/>
                    <a:pt x="17192" y="23"/>
                    <a:pt x="17769" y="69"/>
                  </a:cubicBezTo>
                </a:path>
                <a:path w="17769" h="21600" stroke="0" extrusionOk="0">
                  <a:moveTo>
                    <a:pt x="0" y="7129"/>
                  </a:moveTo>
                  <a:cubicBezTo>
                    <a:pt x="4095" y="2590"/>
                    <a:pt x="9922" y="0"/>
                    <a:pt x="16036" y="0"/>
                  </a:cubicBezTo>
                  <a:cubicBezTo>
                    <a:pt x="16614" y="0"/>
                    <a:pt x="17192" y="23"/>
                    <a:pt x="17769" y="69"/>
                  </a:cubicBezTo>
                  <a:lnTo>
                    <a:pt x="16036" y="21600"/>
                  </a:lnTo>
                  <a:close/>
                </a:path>
              </a:pathLst>
            </a:custGeom>
            <a:noFill/>
            <a:ln w="1270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4800600" y="1527175"/>
              <a:ext cx="188913" cy="101600"/>
            </a:xfrm>
            <a:custGeom>
              <a:avLst/>
              <a:gdLst>
                <a:gd name="T0" fmla="*/ 119 w 119"/>
                <a:gd name="T1" fmla="*/ 56 h 64"/>
                <a:gd name="T2" fmla="*/ 8 w 119"/>
                <a:gd name="T3" fmla="*/ 0 h 64"/>
                <a:gd name="T4" fmla="*/ 0 w 119"/>
                <a:gd name="T5" fmla="*/ 64 h 64"/>
                <a:gd name="T6" fmla="*/ 119 w 119"/>
                <a:gd name="T7" fmla="*/ 5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" h="64">
                  <a:moveTo>
                    <a:pt x="119" y="56"/>
                  </a:moveTo>
                  <a:lnTo>
                    <a:pt x="8" y="0"/>
                  </a:lnTo>
                  <a:lnTo>
                    <a:pt x="0" y="64"/>
                  </a:lnTo>
                  <a:lnTo>
                    <a:pt x="119" y="56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4787900" y="1300163"/>
              <a:ext cx="190500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600" b="0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anose="02020603050405020304" pitchFamily="18" charset="0"/>
                </a:rPr>
                <a:t>+</a:t>
              </a:r>
              <a:endPara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9461" name="群組 19460"/>
          <p:cNvGrpSpPr/>
          <p:nvPr/>
        </p:nvGrpSpPr>
        <p:grpSpPr>
          <a:xfrm>
            <a:off x="4933950" y="1855788"/>
            <a:ext cx="2058988" cy="2935287"/>
            <a:chOff x="4933950" y="1855788"/>
            <a:chExt cx="2058988" cy="2935287"/>
          </a:xfrm>
        </p:grpSpPr>
        <p:sp>
          <p:nvSpPr>
            <p:cNvPr id="30" name="Arc 29"/>
            <p:cNvSpPr>
              <a:spLocks/>
            </p:cNvSpPr>
            <p:nvPr/>
          </p:nvSpPr>
          <p:spPr bwMode="auto">
            <a:xfrm>
              <a:off x="4933950" y="1855788"/>
              <a:ext cx="1958975" cy="2613025"/>
            </a:xfrm>
            <a:custGeom>
              <a:avLst/>
              <a:gdLst>
                <a:gd name="G0" fmla="+- 0 0 0"/>
                <a:gd name="G1" fmla="+- 19369 0 0"/>
                <a:gd name="G2" fmla="+- 21600 0 0"/>
                <a:gd name="T0" fmla="*/ 9560 w 21600"/>
                <a:gd name="T1" fmla="*/ 0 h 28884"/>
                <a:gd name="T2" fmla="*/ 19392 w 21600"/>
                <a:gd name="T3" fmla="*/ 28884 h 28884"/>
                <a:gd name="T4" fmla="*/ 0 w 21600"/>
                <a:gd name="T5" fmla="*/ 19369 h 28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8884" fill="none" extrusionOk="0">
                  <a:moveTo>
                    <a:pt x="9560" y="-1"/>
                  </a:moveTo>
                  <a:cubicBezTo>
                    <a:pt x="16932" y="3638"/>
                    <a:pt x="21600" y="11147"/>
                    <a:pt x="21600" y="19369"/>
                  </a:cubicBezTo>
                  <a:cubicBezTo>
                    <a:pt x="21600" y="22667"/>
                    <a:pt x="20844" y="25922"/>
                    <a:pt x="19391" y="28883"/>
                  </a:cubicBezTo>
                </a:path>
                <a:path w="21600" h="28884" stroke="0" extrusionOk="0">
                  <a:moveTo>
                    <a:pt x="9560" y="-1"/>
                  </a:moveTo>
                  <a:cubicBezTo>
                    <a:pt x="16932" y="3638"/>
                    <a:pt x="21600" y="11147"/>
                    <a:pt x="21600" y="19369"/>
                  </a:cubicBezTo>
                  <a:cubicBezTo>
                    <a:pt x="21600" y="22667"/>
                    <a:pt x="20844" y="25922"/>
                    <a:pt x="19391" y="28883"/>
                  </a:cubicBezTo>
                  <a:lnTo>
                    <a:pt x="0" y="19369"/>
                  </a:lnTo>
                  <a:close/>
                </a:path>
              </a:pathLst>
            </a:custGeom>
            <a:noFill/>
            <a:ln w="1270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6611938" y="4437063"/>
              <a:ext cx="127000" cy="188912"/>
            </a:xfrm>
            <a:custGeom>
              <a:avLst/>
              <a:gdLst>
                <a:gd name="T0" fmla="*/ 0 w 80"/>
                <a:gd name="T1" fmla="*/ 119 h 119"/>
                <a:gd name="T2" fmla="*/ 80 w 80"/>
                <a:gd name="T3" fmla="*/ 39 h 119"/>
                <a:gd name="T4" fmla="*/ 24 w 80"/>
                <a:gd name="T5" fmla="*/ 0 h 119"/>
                <a:gd name="T6" fmla="*/ 0 w 80"/>
                <a:gd name="T7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119">
                  <a:moveTo>
                    <a:pt x="0" y="119"/>
                  </a:moveTo>
                  <a:lnTo>
                    <a:pt x="80" y="39"/>
                  </a:lnTo>
                  <a:lnTo>
                    <a:pt x="24" y="0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9456" name="Rectangle 31"/>
            <p:cNvSpPr>
              <a:spLocks noChangeArrowheads="1"/>
            </p:cNvSpPr>
            <p:nvPr/>
          </p:nvSpPr>
          <p:spPr bwMode="auto">
            <a:xfrm>
              <a:off x="6802438" y="4424363"/>
              <a:ext cx="1905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-</a:t>
              </a:r>
              <a:endPara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19488" name="Picture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200" y="2171700"/>
            <a:ext cx="40640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手繪多邊形 19462"/>
          <p:cNvSpPr/>
          <p:nvPr/>
        </p:nvSpPr>
        <p:spPr>
          <a:xfrm>
            <a:off x="2443163" y="1527175"/>
            <a:ext cx="4449762" cy="4287838"/>
          </a:xfrm>
          <a:custGeom>
            <a:avLst/>
            <a:gdLst>
              <a:gd name="connsiteX0" fmla="*/ 574299 w 4682275"/>
              <a:gd name="connsiteY0" fmla="*/ 813800 h 4540494"/>
              <a:gd name="connsiteX1" fmla="*/ 1311278 w 4682275"/>
              <a:gd name="connsiteY1" fmla="*/ 145060 h 4540494"/>
              <a:gd name="connsiteX2" fmla="*/ 3153726 w 4682275"/>
              <a:gd name="connsiteY2" fmla="*/ 76821 h 4540494"/>
              <a:gd name="connsiteX3" fmla="*/ 4422968 w 4682275"/>
              <a:gd name="connsiteY3" fmla="*/ 1045812 h 4540494"/>
              <a:gd name="connsiteX4" fmla="*/ 4682275 w 4682275"/>
              <a:gd name="connsiteY4" fmla="*/ 2205871 h 4540494"/>
              <a:gd name="connsiteX5" fmla="*/ 4422968 w 4682275"/>
              <a:gd name="connsiteY5" fmla="*/ 3284045 h 4540494"/>
              <a:gd name="connsiteX6" fmla="*/ 3713284 w 4682275"/>
              <a:gd name="connsiteY6" fmla="*/ 4212092 h 4540494"/>
              <a:gd name="connsiteX7" fmla="*/ 3017248 w 4682275"/>
              <a:gd name="connsiteY7" fmla="*/ 4498695 h 4540494"/>
              <a:gd name="connsiteX8" fmla="*/ 1993666 w 4682275"/>
              <a:gd name="connsiteY8" fmla="*/ 4444104 h 4540494"/>
              <a:gd name="connsiteX9" fmla="*/ 1174801 w 4682275"/>
              <a:gd name="connsiteY9" fmla="*/ 3625239 h 4540494"/>
              <a:gd name="connsiteX10" fmla="*/ 560651 w 4682275"/>
              <a:gd name="connsiteY10" fmla="*/ 2956498 h 4540494"/>
              <a:gd name="connsiteX11" fmla="*/ 205810 w 4682275"/>
              <a:gd name="connsiteY11" fmla="*/ 2642600 h 4540494"/>
              <a:gd name="connsiteX12" fmla="*/ 1093 w 4682275"/>
              <a:gd name="connsiteY12" fmla="*/ 2042098 h 4540494"/>
              <a:gd name="connsiteX13" fmla="*/ 123923 w 4682275"/>
              <a:gd name="connsiteY13" fmla="*/ 1346063 h 4540494"/>
              <a:gd name="connsiteX14" fmla="*/ 110275 w 4682275"/>
              <a:gd name="connsiteY14" fmla="*/ 1359710 h 4540494"/>
              <a:gd name="connsiteX15" fmla="*/ 110275 w 4682275"/>
              <a:gd name="connsiteY15" fmla="*/ 1373358 h 45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682275" h="4540494">
                <a:moveTo>
                  <a:pt x="574299" y="813800"/>
                </a:moveTo>
                <a:cubicBezTo>
                  <a:pt x="727836" y="540845"/>
                  <a:pt x="881374" y="267890"/>
                  <a:pt x="1311278" y="145060"/>
                </a:cubicBezTo>
                <a:cubicBezTo>
                  <a:pt x="1741183" y="22230"/>
                  <a:pt x="2635111" y="-73304"/>
                  <a:pt x="3153726" y="76821"/>
                </a:cubicBezTo>
                <a:cubicBezTo>
                  <a:pt x="3672341" y="226946"/>
                  <a:pt x="4168210" y="690970"/>
                  <a:pt x="4422968" y="1045812"/>
                </a:cubicBezTo>
                <a:cubicBezTo>
                  <a:pt x="4677726" y="1400654"/>
                  <a:pt x="4682275" y="1832832"/>
                  <a:pt x="4682275" y="2205871"/>
                </a:cubicBezTo>
                <a:cubicBezTo>
                  <a:pt x="4682275" y="2578910"/>
                  <a:pt x="4584467" y="2949675"/>
                  <a:pt x="4422968" y="3284045"/>
                </a:cubicBezTo>
                <a:cubicBezTo>
                  <a:pt x="4261470" y="3618415"/>
                  <a:pt x="3947571" y="4009650"/>
                  <a:pt x="3713284" y="4212092"/>
                </a:cubicBezTo>
                <a:cubicBezTo>
                  <a:pt x="3478997" y="4414534"/>
                  <a:pt x="3303851" y="4460026"/>
                  <a:pt x="3017248" y="4498695"/>
                </a:cubicBezTo>
                <a:cubicBezTo>
                  <a:pt x="2730645" y="4537364"/>
                  <a:pt x="2300741" y="4589680"/>
                  <a:pt x="1993666" y="4444104"/>
                </a:cubicBezTo>
                <a:cubicBezTo>
                  <a:pt x="1686592" y="4298528"/>
                  <a:pt x="1413637" y="3873173"/>
                  <a:pt x="1174801" y="3625239"/>
                </a:cubicBezTo>
                <a:cubicBezTo>
                  <a:pt x="935965" y="3377305"/>
                  <a:pt x="722150" y="3120271"/>
                  <a:pt x="560651" y="2956498"/>
                </a:cubicBezTo>
                <a:cubicBezTo>
                  <a:pt x="399152" y="2792725"/>
                  <a:pt x="299070" y="2795000"/>
                  <a:pt x="205810" y="2642600"/>
                </a:cubicBezTo>
                <a:cubicBezTo>
                  <a:pt x="112550" y="2490200"/>
                  <a:pt x="14741" y="2258188"/>
                  <a:pt x="1093" y="2042098"/>
                </a:cubicBezTo>
                <a:cubicBezTo>
                  <a:pt x="-12555" y="1826009"/>
                  <a:pt x="105726" y="1459794"/>
                  <a:pt x="123923" y="1346063"/>
                </a:cubicBezTo>
                <a:cubicBezTo>
                  <a:pt x="142120" y="1232332"/>
                  <a:pt x="112550" y="1355161"/>
                  <a:pt x="110275" y="1359710"/>
                </a:cubicBezTo>
                <a:cubicBezTo>
                  <a:pt x="108000" y="1364259"/>
                  <a:pt x="109137" y="1368808"/>
                  <a:pt x="110275" y="1373358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827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946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zh-TW" altLang="en-US" dirty="0"/>
              <a:t>白蘭氏雞精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2400" dirty="0" smtClean="0"/>
              <a:t>1820 </a:t>
            </a:r>
            <a:r>
              <a:rPr lang="zh-TW" altLang="en-US" sz="2400" dirty="0"/>
              <a:t>年代左右，英王喬治四世精神不濟，當時在白金漢宮擔任御廚的韓溫</a:t>
            </a:r>
            <a:r>
              <a:rPr lang="en-US" altLang="zh-TW" sz="2400" dirty="0"/>
              <a:t>‧</a:t>
            </a:r>
            <a:r>
              <a:rPr lang="zh-TW" altLang="en-US" sz="2400" dirty="0" smtClean="0"/>
              <a:t>白蘭（</a:t>
            </a:r>
            <a:r>
              <a:rPr lang="en-US" altLang="zh-TW" sz="2400" dirty="0" err="1"/>
              <a:t>H.W.Brand</a:t>
            </a:r>
            <a:r>
              <a:rPr lang="zh-TW" altLang="en-US" sz="2400" dirty="0"/>
              <a:t>）因廚藝精湛而被賦與重任。白蘭先生為此獨創濃縮精燉雞湯，成功的</a:t>
            </a:r>
            <a:r>
              <a:rPr lang="zh-TW" altLang="en-US" sz="2400" dirty="0" smtClean="0"/>
              <a:t>完成使命</a:t>
            </a:r>
            <a:r>
              <a:rPr lang="zh-TW" altLang="en-US" sz="2400" dirty="0"/>
              <a:t>。御用雞精能迅速調養身體的消息很快傳到民間，白蘭卸下御廚工作後，</a:t>
            </a:r>
            <a:r>
              <a:rPr lang="en-US" altLang="zh-TW" sz="2400" dirty="0"/>
              <a:t>1830 </a:t>
            </a:r>
            <a:r>
              <a:rPr lang="zh-TW" altLang="en-US" sz="2400" dirty="0"/>
              <a:t>年</a:t>
            </a:r>
            <a:r>
              <a:rPr lang="zh-TW" altLang="en-US" sz="2400" dirty="0" smtClean="0"/>
              <a:t>在倫敦</a:t>
            </a:r>
            <a:r>
              <a:rPr lang="zh-TW" altLang="en-US" sz="2400" dirty="0"/>
              <a:t>高級住宅區設店面銷售這道鮮燉補品，名為「白蘭氏雞精」（</a:t>
            </a:r>
            <a:r>
              <a:rPr lang="en-US" altLang="zh-TW" sz="2400" dirty="0"/>
              <a:t>Brand's Essence of </a:t>
            </a:r>
            <a:r>
              <a:rPr lang="en-US" altLang="zh-TW" sz="2400" dirty="0" smtClean="0"/>
              <a:t>Chicken</a:t>
            </a:r>
            <a:r>
              <a:rPr lang="zh-TW" altLang="en-US" sz="2400" dirty="0"/>
              <a:t>）。產品甫推出即大受歡迎，白蘭先生從善如流，成立白蘭氏公司，並設廠</a:t>
            </a:r>
            <a:r>
              <a:rPr lang="zh-TW" altLang="en-US" sz="2400" dirty="0" smtClean="0"/>
              <a:t>大量生產</a:t>
            </a:r>
            <a:r>
              <a:rPr lang="zh-TW" altLang="en-US" sz="2400" dirty="0"/>
              <a:t>。</a:t>
            </a:r>
          </a:p>
          <a:p>
            <a:pPr>
              <a:lnSpc>
                <a:spcPct val="90000"/>
              </a:lnSpc>
            </a:pPr>
            <a:r>
              <a:rPr lang="zh-TW" altLang="en-US" sz="2400" dirty="0"/>
              <a:t>白蘭氏雞精上市以來，一直都是有錢人才消費得起的產品。即使在民生富裕的今天</a:t>
            </a:r>
            <a:r>
              <a:rPr lang="zh-TW" altLang="en-US" sz="2400" dirty="0" smtClean="0"/>
              <a:t>，多數人</a:t>
            </a:r>
            <a:r>
              <a:rPr lang="zh-TW" altLang="en-US" sz="2400" dirty="0"/>
              <a:t>仍把它跟昂貴劃上等號，只用於病後調養或餽贈親友。這種刻板印象係由一致</a:t>
            </a:r>
            <a:r>
              <a:rPr lang="zh-TW" altLang="en-US" sz="2400" dirty="0" smtClean="0"/>
              <a:t>的產品</a:t>
            </a:r>
            <a:r>
              <a:rPr lang="zh-TW" altLang="en-US" sz="2400" dirty="0"/>
              <a:t>訊息、經年累月堆砌而成。從 </a:t>
            </a:r>
            <a:r>
              <a:rPr lang="en-US" altLang="zh-TW" sz="2400" dirty="0"/>
              <a:t>1920 </a:t>
            </a:r>
            <a:r>
              <a:rPr lang="zh-TW" altLang="en-US" sz="2400" dirty="0"/>
              <a:t>年第一瓶白蘭氏雞精登陸亞洲開始，它所</a:t>
            </a:r>
            <a:r>
              <a:rPr lang="zh-TW" altLang="en-US" sz="2400" dirty="0" smtClean="0"/>
              <a:t>傳達訊息</a:t>
            </a:r>
            <a:r>
              <a:rPr lang="zh-TW" altLang="en-US" sz="2400" dirty="0"/>
              <a:t>數十年不變，那就是皇家品質、鮮雞萃取、快速補充能量的高級滋養品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pPr>
              <a:lnSpc>
                <a:spcPct val="90000"/>
              </a:lnSpc>
            </a:pPr>
            <a:r>
              <a:rPr lang="en-US" altLang="zh-TW" sz="2400" dirty="0" smtClean="0"/>
              <a:t>1997</a:t>
            </a:r>
            <a:r>
              <a:rPr lang="zh-TW" altLang="en-US" sz="2400" dirty="0"/>
              <a:t>、</a:t>
            </a:r>
            <a:r>
              <a:rPr lang="en-US" altLang="zh-TW" sz="2400" dirty="0"/>
              <a:t>1998 </a:t>
            </a:r>
            <a:r>
              <a:rPr lang="zh-TW" altLang="en-US" sz="2400" dirty="0"/>
              <a:t>年亞洲遭逢</a:t>
            </a:r>
            <a:r>
              <a:rPr lang="zh-TW" altLang="en-US" sz="2400" dirty="0" smtClean="0"/>
              <a:t>金融風暴</a:t>
            </a:r>
            <a:r>
              <a:rPr lang="zh-TW" altLang="en-US" sz="2400" dirty="0"/>
              <a:t>時，這種「有需要才喝」的補品</a:t>
            </a:r>
            <a:r>
              <a:rPr lang="zh-TW" altLang="en-US" sz="2400" dirty="0" smtClean="0"/>
              <a:t>，</a:t>
            </a:r>
            <a:r>
              <a:rPr lang="zh-TW" altLang="en-US" sz="2400" dirty="0"/>
              <a:t>頓時</a:t>
            </a:r>
            <a:r>
              <a:rPr lang="zh-TW" altLang="en-US" sz="2400" dirty="0" smtClean="0"/>
              <a:t>成</a:t>
            </a:r>
            <a:r>
              <a:rPr lang="zh-TW" altLang="en-US" sz="2400" dirty="0"/>
              <a:t>了非必需的奢侈品，</a:t>
            </a:r>
            <a:r>
              <a:rPr lang="zh-TW" altLang="en-US" sz="2400" dirty="0" smtClean="0"/>
              <a:t>銷量</a:t>
            </a:r>
            <a:r>
              <a:rPr lang="zh-TW" altLang="en-US" sz="2400" dirty="0"/>
              <a:t>急遽</a:t>
            </a:r>
            <a:r>
              <a:rPr lang="zh-TW" altLang="en-US" sz="2400" dirty="0" smtClean="0"/>
              <a:t>下跌</a:t>
            </a:r>
            <a:r>
              <a:rPr lang="zh-TW" altLang="en-US" sz="2400" dirty="0"/>
              <a:t>。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BD86A-FA8F-4720-A10B-75D2A764E691}" type="slidenum">
              <a:rPr lang="en-US" altLang="zh-TW" smtClean="0">
                <a:solidFill>
                  <a:srgbClr val="FFFFFF"/>
                </a:solidFill>
              </a:rPr>
              <a:pPr>
                <a:defRPr/>
              </a:pPr>
              <a:t>25</a:t>
            </a:fld>
            <a:endParaRPr lang="en-US" altLang="zh-TW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87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dirty="0"/>
              <a:t>白蘭氏雞</a:t>
            </a:r>
            <a:r>
              <a:rPr lang="zh-TW" altLang="en-US" sz="3200" dirty="0" smtClean="0"/>
              <a:t>精</a:t>
            </a:r>
            <a:r>
              <a:rPr lang="zh-TW" altLang="en-US" sz="3200" dirty="0"/>
              <a:t>陷</a:t>
            </a:r>
            <a:r>
              <a:rPr lang="zh-TW" altLang="en-US" sz="3200" dirty="0" smtClean="0"/>
              <a:t>在自以為是的增強環路裏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zh-TW" altLang="en-US" sz="3200" dirty="0" smtClean="0"/>
              <a:t>卻未看見兩個抑制環路早已來到</a:t>
            </a:r>
            <a:endParaRPr lang="zh-TW" altLang="en-US" sz="32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BD86A-FA8F-4720-A10B-75D2A764E691}" type="slidenum">
              <a:rPr lang="en-US" altLang="zh-TW" smtClean="0">
                <a:solidFill>
                  <a:srgbClr val="FFFFFF"/>
                </a:solidFill>
              </a:rPr>
              <a:pPr>
                <a:defRPr/>
              </a:pPr>
              <a:t>26</a:t>
            </a:fld>
            <a:endParaRPr lang="en-US" altLang="zh-TW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474" y="1052736"/>
            <a:ext cx="6675437" cy="510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864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89C5A4-38C3-482F-B929-FB7D71D1EBF5}" type="slidenum">
              <a:rPr lang="en-US" altLang="zh-TW"/>
              <a:pPr>
                <a:defRPr/>
              </a:pPr>
              <a:t>27</a:t>
            </a:fld>
            <a:endParaRPr lang="en-US" altLang="zh-TW"/>
          </a:p>
        </p:txBody>
      </p:sp>
      <p:sp>
        <p:nvSpPr>
          <p:cNvPr id="532483" name="Rectangle 72"/>
          <p:cNvSpPr>
            <a:spLocks noChangeArrowheads="1"/>
          </p:cNvSpPr>
          <p:nvPr/>
        </p:nvSpPr>
        <p:spPr bwMode="auto">
          <a:xfrm>
            <a:off x="914400" y="1524000"/>
            <a:ext cx="7391400" cy="4495800"/>
          </a:xfrm>
          <a:prstGeom prst="rect">
            <a:avLst/>
          </a:prstGeom>
          <a:solidFill>
            <a:schemeClr val="bg2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solidFill>
                  <a:srgbClr val="FFFF00"/>
                </a:solidFill>
              </a:rPr>
              <a:t>高階主管知識之管理：</a:t>
            </a:r>
            <a:br>
              <a:rPr lang="zh-TW" altLang="en-US" dirty="0" smtClean="0">
                <a:solidFill>
                  <a:srgbClr val="FFFF00"/>
                </a:solidFill>
              </a:rPr>
            </a:br>
            <a:r>
              <a:rPr lang="zh-TW" altLang="en-US" sz="3200" dirty="0" smtClean="0">
                <a:solidFill>
                  <a:schemeClr val="tx1"/>
                </a:solidFill>
              </a:rPr>
              <a:t>心智互動</a:t>
            </a:r>
            <a:r>
              <a:rPr lang="en-US" altLang="zh-TW" sz="3200" dirty="0" smtClean="0">
                <a:solidFill>
                  <a:schemeClr val="tx1"/>
                </a:solidFill>
              </a:rPr>
              <a:t>(</a:t>
            </a:r>
            <a:r>
              <a:rPr lang="zh-TW" altLang="en-US" sz="3200" dirty="0" smtClean="0">
                <a:solidFill>
                  <a:schemeClr val="tx1"/>
                </a:solidFill>
              </a:rPr>
              <a:t>超越框架</a:t>
            </a:r>
            <a:r>
              <a:rPr lang="en-US" altLang="zh-TW" sz="3200" dirty="0" smtClean="0">
                <a:solidFill>
                  <a:schemeClr val="tx1"/>
                </a:solidFill>
              </a:rPr>
              <a:t>)  +  </a:t>
            </a:r>
            <a:r>
              <a:rPr lang="zh-TW" altLang="en-US" sz="3200" dirty="0" smtClean="0">
                <a:solidFill>
                  <a:schemeClr val="tx1"/>
                </a:solidFill>
              </a:rPr>
              <a:t>知識轉化</a:t>
            </a:r>
            <a:r>
              <a:rPr lang="en-US" altLang="zh-TW" sz="3200" dirty="0" smtClean="0">
                <a:solidFill>
                  <a:schemeClr val="tx1"/>
                </a:solidFill>
              </a:rPr>
              <a:t>(</a:t>
            </a:r>
            <a:r>
              <a:rPr lang="zh-TW" altLang="en-US" sz="3200" dirty="0" smtClean="0">
                <a:solidFill>
                  <a:schemeClr val="tx1"/>
                </a:solidFill>
              </a:rPr>
              <a:t>發展答案</a:t>
            </a:r>
            <a:r>
              <a:rPr lang="en-US" altLang="zh-TW" sz="3200" dirty="0" smtClean="0">
                <a:solidFill>
                  <a:schemeClr val="tx1"/>
                </a:solidFill>
              </a:rPr>
              <a:t>)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042988" y="1630363"/>
            <a:ext cx="7186613" cy="4237038"/>
            <a:chOff x="657" y="1027"/>
            <a:chExt cx="4527" cy="2669"/>
          </a:xfrm>
        </p:grpSpPr>
        <p:sp>
          <p:nvSpPr>
            <p:cNvPr id="532516" name="Oval 33"/>
            <p:cNvSpPr>
              <a:spLocks noChangeArrowheads="1"/>
            </p:cNvSpPr>
            <p:nvPr/>
          </p:nvSpPr>
          <p:spPr bwMode="auto">
            <a:xfrm>
              <a:off x="901" y="1237"/>
              <a:ext cx="3670" cy="2459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 dirty="0"/>
            </a:p>
          </p:txBody>
        </p:sp>
        <p:sp>
          <p:nvSpPr>
            <p:cNvPr id="532487" name="Arc 4"/>
            <p:cNvSpPr>
              <a:spLocks/>
            </p:cNvSpPr>
            <p:nvPr/>
          </p:nvSpPr>
          <p:spPr bwMode="auto">
            <a:xfrm flipH="1">
              <a:off x="1506" y="1878"/>
              <a:ext cx="2377" cy="391"/>
            </a:xfrm>
            <a:custGeom>
              <a:avLst/>
              <a:gdLst>
                <a:gd name="T0" fmla="*/ 0 w 38163"/>
                <a:gd name="T1" fmla="*/ 0 h 21600"/>
                <a:gd name="T2" fmla="*/ 0 w 38163"/>
                <a:gd name="T3" fmla="*/ 0 h 21600"/>
                <a:gd name="T4" fmla="*/ 0 w 38163"/>
                <a:gd name="T5" fmla="*/ 0 h 21600"/>
                <a:gd name="T6" fmla="*/ 0 60000 65536"/>
                <a:gd name="T7" fmla="*/ 0 60000 65536"/>
                <a:gd name="T8" fmla="*/ 0 60000 65536"/>
                <a:gd name="T9" fmla="*/ 0 w 38163"/>
                <a:gd name="T10" fmla="*/ 0 h 21600"/>
                <a:gd name="T11" fmla="*/ 38163 w 3816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163" h="21600" fill="none" extrusionOk="0">
                  <a:moveTo>
                    <a:pt x="0" y="13891"/>
                  </a:moveTo>
                  <a:cubicBezTo>
                    <a:pt x="3196" y="5525"/>
                    <a:pt x="11222" y="-1"/>
                    <a:pt x="20178" y="0"/>
                  </a:cubicBezTo>
                  <a:cubicBezTo>
                    <a:pt x="27408" y="0"/>
                    <a:pt x="34159" y="3617"/>
                    <a:pt x="38163" y="9637"/>
                  </a:cubicBezTo>
                </a:path>
                <a:path w="38163" h="21600" stroke="0" extrusionOk="0">
                  <a:moveTo>
                    <a:pt x="0" y="13891"/>
                  </a:moveTo>
                  <a:cubicBezTo>
                    <a:pt x="3196" y="5525"/>
                    <a:pt x="11222" y="-1"/>
                    <a:pt x="20178" y="0"/>
                  </a:cubicBezTo>
                  <a:cubicBezTo>
                    <a:pt x="27408" y="0"/>
                    <a:pt x="34159" y="3617"/>
                    <a:pt x="38163" y="9637"/>
                  </a:cubicBezTo>
                  <a:lnTo>
                    <a:pt x="20178" y="21600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488" name="Arc 5"/>
            <p:cNvSpPr>
              <a:spLocks/>
            </p:cNvSpPr>
            <p:nvPr/>
          </p:nvSpPr>
          <p:spPr bwMode="auto">
            <a:xfrm flipH="1">
              <a:off x="1506" y="1901"/>
              <a:ext cx="2344" cy="379"/>
            </a:xfrm>
            <a:custGeom>
              <a:avLst/>
              <a:gdLst>
                <a:gd name="T0" fmla="*/ 0 w 38877"/>
                <a:gd name="T1" fmla="*/ 0 h 21600"/>
                <a:gd name="T2" fmla="*/ 0 w 38877"/>
                <a:gd name="T3" fmla="*/ 0 h 21600"/>
                <a:gd name="T4" fmla="*/ 0 w 38877"/>
                <a:gd name="T5" fmla="*/ 0 h 21600"/>
                <a:gd name="T6" fmla="*/ 0 60000 65536"/>
                <a:gd name="T7" fmla="*/ 0 60000 65536"/>
                <a:gd name="T8" fmla="*/ 0 60000 65536"/>
                <a:gd name="T9" fmla="*/ 0 w 38877"/>
                <a:gd name="T10" fmla="*/ 0 h 21600"/>
                <a:gd name="T11" fmla="*/ 38877 w 3887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877" h="21600" fill="none" extrusionOk="0">
                  <a:moveTo>
                    <a:pt x="-1" y="14631"/>
                  </a:moveTo>
                  <a:cubicBezTo>
                    <a:pt x="2981" y="5882"/>
                    <a:pt x="11201" y="-1"/>
                    <a:pt x="20445" y="0"/>
                  </a:cubicBezTo>
                  <a:cubicBezTo>
                    <a:pt x="27970" y="0"/>
                    <a:pt x="34953" y="3916"/>
                    <a:pt x="38877" y="10338"/>
                  </a:cubicBezTo>
                </a:path>
                <a:path w="38877" h="21600" stroke="0" extrusionOk="0">
                  <a:moveTo>
                    <a:pt x="-1" y="14631"/>
                  </a:moveTo>
                  <a:cubicBezTo>
                    <a:pt x="2981" y="5882"/>
                    <a:pt x="11201" y="-1"/>
                    <a:pt x="20445" y="0"/>
                  </a:cubicBezTo>
                  <a:cubicBezTo>
                    <a:pt x="27970" y="0"/>
                    <a:pt x="34953" y="3916"/>
                    <a:pt x="38877" y="10338"/>
                  </a:cubicBezTo>
                  <a:lnTo>
                    <a:pt x="20445" y="21600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489" name="Arc 6"/>
            <p:cNvSpPr>
              <a:spLocks/>
            </p:cNvSpPr>
            <p:nvPr/>
          </p:nvSpPr>
          <p:spPr bwMode="auto">
            <a:xfrm flipV="1">
              <a:off x="2554" y="2285"/>
              <a:ext cx="1425" cy="404"/>
            </a:xfrm>
            <a:custGeom>
              <a:avLst/>
              <a:gdLst>
                <a:gd name="T0" fmla="*/ 0 w 21600"/>
                <a:gd name="T1" fmla="*/ 0 h 21301"/>
                <a:gd name="T2" fmla="*/ 0 w 21600"/>
                <a:gd name="T3" fmla="*/ 0 h 21301"/>
                <a:gd name="T4" fmla="*/ 0 w 21600"/>
                <a:gd name="T5" fmla="*/ 0 h 2130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301"/>
                <a:gd name="T11" fmla="*/ 21600 w 21600"/>
                <a:gd name="T12" fmla="*/ 21301 h 213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301" fill="none" extrusionOk="0">
                  <a:moveTo>
                    <a:pt x="3582" y="0"/>
                  </a:moveTo>
                  <a:cubicBezTo>
                    <a:pt x="13983" y="1749"/>
                    <a:pt x="21600" y="10754"/>
                    <a:pt x="21600" y="21301"/>
                  </a:cubicBezTo>
                </a:path>
                <a:path w="21600" h="21301" stroke="0" extrusionOk="0">
                  <a:moveTo>
                    <a:pt x="3582" y="0"/>
                  </a:moveTo>
                  <a:cubicBezTo>
                    <a:pt x="13983" y="1749"/>
                    <a:pt x="21600" y="10754"/>
                    <a:pt x="21600" y="21301"/>
                  </a:cubicBezTo>
                  <a:lnTo>
                    <a:pt x="0" y="21301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490" name="Arc 7"/>
            <p:cNvSpPr>
              <a:spLocks/>
            </p:cNvSpPr>
            <p:nvPr/>
          </p:nvSpPr>
          <p:spPr bwMode="auto">
            <a:xfrm flipV="1">
              <a:off x="2804" y="2270"/>
              <a:ext cx="1109" cy="334"/>
            </a:xfrm>
            <a:custGeom>
              <a:avLst/>
              <a:gdLst>
                <a:gd name="T0" fmla="*/ 0 w 21599"/>
                <a:gd name="T1" fmla="*/ 0 h 19153"/>
                <a:gd name="T2" fmla="*/ 0 w 21599"/>
                <a:gd name="T3" fmla="*/ 0 h 19153"/>
                <a:gd name="T4" fmla="*/ 0 w 21599"/>
                <a:gd name="T5" fmla="*/ 0 h 19153"/>
                <a:gd name="T6" fmla="*/ 0 60000 65536"/>
                <a:gd name="T7" fmla="*/ 0 60000 65536"/>
                <a:gd name="T8" fmla="*/ 0 60000 65536"/>
                <a:gd name="T9" fmla="*/ 0 w 21599"/>
                <a:gd name="T10" fmla="*/ 0 h 19153"/>
                <a:gd name="T11" fmla="*/ 21599 w 21599"/>
                <a:gd name="T12" fmla="*/ 19153 h 191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9" h="19153" fill="none" extrusionOk="0">
                  <a:moveTo>
                    <a:pt x="9986" y="-1"/>
                  </a:moveTo>
                  <a:cubicBezTo>
                    <a:pt x="17057" y="3686"/>
                    <a:pt x="21522" y="10970"/>
                    <a:pt x="21598" y="18945"/>
                  </a:cubicBezTo>
                </a:path>
                <a:path w="21599" h="19153" stroke="0" extrusionOk="0">
                  <a:moveTo>
                    <a:pt x="9986" y="-1"/>
                  </a:moveTo>
                  <a:cubicBezTo>
                    <a:pt x="17057" y="3686"/>
                    <a:pt x="21522" y="10970"/>
                    <a:pt x="21598" y="18945"/>
                  </a:cubicBezTo>
                  <a:lnTo>
                    <a:pt x="0" y="19153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491" name="Freeform 8"/>
            <p:cNvSpPr>
              <a:spLocks/>
            </p:cNvSpPr>
            <p:nvPr/>
          </p:nvSpPr>
          <p:spPr bwMode="auto">
            <a:xfrm>
              <a:off x="3848" y="2157"/>
              <a:ext cx="64" cy="118"/>
            </a:xfrm>
            <a:custGeom>
              <a:avLst/>
              <a:gdLst>
                <a:gd name="T0" fmla="*/ 0 w 49"/>
                <a:gd name="T1" fmla="*/ 0 h 98"/>
                <a:gd name="T2" fmla="*/ 551 w 49"/>
                <a:gd name="T3" fmla="*/ 285 h 98"/>
                <a:gd name="T4" fmla="*/ 714 w 49"/>
                <a:gd name="T5" fmla="*/ 627 h 98"/>
                <a:gd name="T6" fmla="*/ 0 60000 65536"/>
                <a:gd name="T7" fmla="*/ 0 60000 65536"/>
                <a:gd name="T8" fmla="*/ 0 60000 65536"/>
                <a:gd name="T9" fmla="*/ 0 w 49"/>
                <a:gd name="T10" fmla="*/ 0 h 98"/>
                <a:gd name="T11" fmla="*/ 49 w 49"/>
                <a:gd name="T12" fmla="*/ 98 h 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9" h="98">
                  <a:moveTo>
                    <a:pt x="0" y="0"/>
                  </a:moveTo>
                  <a:cubicBezTo>
                    <a:pt x="15" y="14"/>
                    <a:pt x="30" y="29"/>
                    <a:pt x="38" y="45"/>
                  </a:cubicBezTo>
                  <a:cubicBezTo>
                    <a:pt x="46" y="61"/>
                    <a:pt x="47" y="87"/>
                    <a:pt x="49" y="98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492" name="Freeform 9"/>
            <p:cNvSpPr>
              <a:spLocks/>
            </p:cNvSpPr>
            <p:nvPr/>
          </p:nvSpPr>
          <p:spPr bwMode="auto">
            <a:xfrm>
              <a:off x="3887" y="2131"/>
              <a:ext cx="95" cy="168"/>
            </a:xfrm>
            <a:custGeom>
              <a:avLst/>
              <a:gdLst>
                <a:gd name="T0" fmla="*/ 0 w 159"/>
                <a:gd name="T1" fmla="*/ 0 h 377"/>
                <a:gd name="T2" fmla="*/ 1 w 159"/>
                <a:gd name="T3" fmla="*/ 0 h 377"/>
                <a:gd name="T4" fmla="*/ 1 w 159"/>
                <a:gd name="T5" fmla="*/ 0 h 377"/>
                <a:gd name="T6" fmla="*/ 1 w 159"/>
                <a:gd name="T7" fmla="*/ 0 h 377"/>
                <a:gd name="T8" fmla="*/ 1 w 159"/>
                <a:gd name="T9" fmla="*/ 0 h 3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9"/>
                <a:gd name="T16" fmla="*/ 0 h 377"/>
                <a:gd name="T17" fmla="*/ 159 w 159"/>
                <a:gd name="T18" fmla="*/ 377 h 3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9" h="377">
                  <a:moveTo>
                    <a:pt x="0" y="0"/>
                  </a:moveTo>
                  <a:cubicBezTo>
                    <a:pt x="24" y="26"/>
                    <a:pt x="51" y="53"/>
                    <a:pt x="71" y="83"/>
                  </a:cubicBezTo>
                  <a:cubicBezTo>
                    <a:pt x="91" y="113"/>
                    <a:pt x="108" y="144"/>
                    <a:pt x="122" y="179"/>
                  </a:cubicBezTo>
                  <a:cubicBezTo>
                    <a:pt x="136" y="214"/>
                    <a:pt x="149" y="261"/>
                    <a:pt x="154" y="294"/>
                  </a:cubicBezTo>
                  <a:cubicBezTo>
                    <a:pt x="159" y="327"/>
                    <a:pt x="154" y="360"/>
                    <a:pt x="154" y="377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493" name="Arc 10"/>
            <p:cNvSpPr>
              <a:spLocks/>
            </p:cNvSpPr>
            <p:nvPr/>
          </p:nvSpPr>
          <p:spPr bwMode="auto">
            <a:xfrm flipV="1">
              <a:off x="2333" y="2243"/>
              <a:ext cx="980" cy="424"/>
            </a:xfrm>
            <a:custGeom>
              <a:avLst/>
              <a:gdLst>
                <a:gd name="T0" fmla="*/ 0 w 16702"/>
                <a:gd name="T1" fmla="*/ 0 h 21600"/>
                <a:gd name="T2" fmla="*/ 0 w 16702"/>
                <a:gd name="T3" fmla="*/ 0 h 21600"/>
                <a:gd name="T4" fmla="*/ 0 w 16702"/>
                <a:gd name="T5" fmla="*/ 0 h 21600"/>
                <a:gd name="T6" fmla="*/ 0 60000 65536"/>
                <a:gd name="T7" fmla="*/ 0 60000 65536"/>
                <a:gd name="T8" fmla="*/ 0 60000 65536"/>
                <a:gd name="T9" fmla="*/ 0 w 16702"/>
                <a:gd name="T10" fmla="*/ 0 h 21600"/>
                <a:gd name="T11" fmla="*/ 16702 w 1670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702" h="21600" fill="none" extrusionOk="0">
                  <a:moveTo>
                    <a:pt x="-1" y="723"/>
                  </a:moveTo>
                  <a:cubicBezTo>
                    <a:pt x="1809" y="243"/>
                    <a:pt x="3673" y="-1"/>
                    <a:pt x="5545" y="0"/>
                  </a:cubicBezTo>
                  <a:cubicBezTo>
                    <a:pt x="9477" y="0"/>
                    <a:pt x="13335" y="1073"/>
                    <a:pt x="16702" y="3104"/>
                  </a:cubicBezTo>
                </a:path>
                <a:path w="16702" h="21600" stroke="0" extrusionOk="0">
                  <a:moveTo>
                    <a:pt x="-1" y="723"/>
                  </a:moveTo>
                  <a:cubicBezTo>
                    <a:pt x="1809" y="243"/>
                    <a:pt x="3673" y="-1"/>
                    <a:pt x="5545" y="0"/>
                  </a:cubicBezTo>
                  <a:cubicBezTo>
                    <a:pt x="9477" y="0"/>
                    <a:pt x="13335" y="1073"/>
                    <a:pt x="16702" y="3104"/>
                  </a:cubicBezTo>
                  <a:lnTo>
                    <a:pt x="5545" y="21600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494" name="Freeform 11"/>
            <p:cNvSpPr>
              <a:spLocks/>
            </p:cNvSpPr>
            <p:nvPr/>
          </p:nvSpPr>
          <p:spPr bwMode="auto">
            <a:xfrm>
              <a:off x="1773" y="2513"/>
              <a:ext cx="1013" cy="176"/>
            </a:xfrm>
            <a:custGeom>
              <a:avLst/>
              <a:gdLst>
                <a:gd name="T0" fmla="*/ 0 w 1689"/>
                <a:gd name="T1" fmla="*/ 0 h 397"/>
                <a:gd name="T2" fmla="*/ 1 w 1689"/>
                <a:gd name="T3" fmla="*/ 0 h 397"/>
                <a:gd name="T4" fmla="*/ 1 w 1689"/>
                <a:gd name="T5" fmla="*/ 0 h 397"/>
                <a:gd name="T6" fmla="*/ 2 w 1689"/>
                <a:gd name="T7" fmla="*/ 0 h 397"/>
                <a:gd name="T8" fmla="*/ 5 w 1689"/>
                <a:gd name="T9" fmla="*/ 0 h 397"/>
                <a:gd name="T10" fmla="*/ 8 w 1689"/>
                <a:gd name="T11" fmla="*/ 0 h 397"/>
                <a:gd name="T12" fmla="*/ 9 w 1689"/>
                <a:gd name="T13" fmla="*/ 0 h 397"/>
                <a:gd name="T14" fmla="*/ 10 w 1689"/>
                <a:gd name="T15" fmla="*/ 0 h 39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89"/>
                <a:gd name="T25" fmla="*/ 0 h 397"/>
                <a:gd name="T26" fmla="*/ 1689 w 1689"/>
                <a:gd name="T27" fmla="*/ 397 h 39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89" h="397">
                  <a:moveTo>
                    <a:pt x="0" y="0"/>
                  </a:moveTo>
                  <a:cubicBezTo>
                    <a:pt x="3" y="24"/>
                    <a:pt x="7" y="48"/>
                    <a:pt x="32" y="77"/>
                  </a:cubicBezTo>
                  <a:cubicBezTo>
                    <a:pt x="57" y="106"/>
                    <a:pt x="84" y="140"/>
                    <a:pt x="147" y="173"/>
                  </a:cubicBezTo>
                  <a:cubicBezTo>
                    <a:pt x="210" y="206"/>
                    <a:pt x="297" y="245"/>
                    <a:pt x="409" y="276"/>
                  </a:cubicBezTo>
                  <a:cubicBezTo>
                    <a:pt x="521" y="307"/>
                    <a:pt x="680" y="340"/>
                    <a:pt x="819" y="359"/>
                  </a:cubicBezTo>
                  <a:cubicBezTo>
                    <a:pt x="958" y="378"/>
                    <a:pt x="1129" y="385"/>
                    <a:pt x="1241" y="391"/>
                  </a:cubicBezTo>
                  <a:cubicBezTo>
                    <a:pt x="1353" y="397"/>
                    <a:pt x="1416" y="397"/>
                    <a:pt x="1491" y="397"/>
                  </a:cubicBezTo>
                  <a:cubicBezTo>
                    <a:pt x="1566" y="397"/>
                    <a:pt x="1656" y="392"/>
                    <a:pt x="1689" y="391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495" name="Freeform 12"/>
            <p:cNvSpPr>
              <a:spLocks/>
            </p:cNvSpPr>
            <p:nvPr/>
          </p:nvSpPr>
          <p:spPr bwMode="auto">
            <a:xfrm>
              <a:off x="1768" y="2391"/>
              <a:ext cx="243" cy="126"/>
            </a:xfrm>
            <a:custGeom>
              <a:avLst/>
              <a:gdLst>
                <a:gd name="T0" fmla="*/ 2 w 404"/>
                <a:gd name="T1" fmla="*/ 0 h 282"/>
                <a:gd name="T2" fmla="*/ 2 w 404"/>
                <a:gd name="T3" fmla="*/ 0 h 282"/>
                <a:gd name="T4" fmla="*/ 1 w 404"/>
                <a:gd name="T5" fmla="*/ 0 h 282"/>
                <a:gd name="T6" fmla="*/ 1 w 404"/>
                <a:gd name="T7" fmla="*/ 0 h 282"/>
                <a:gd name="T8" fmla="*/ 1 w 404"/>
                <a:gd name="T9" fmla="*/ 0 h 282"/>
                <a:gd name="T10" fmla="*/ 1 w 404"/>
                <a:gd name="T11" fmla="*/ 0 h 282"/>
                <a:gd name="T12" fmla="*/ 1 w 404"/>
                <a:gd name="T13" fmla="*/ 0 h 282"/>
                <a:gd name="T14" fmla="*/ 0 w 404"/>
                <a:gd name="T15" fmla="*/ 0 h 2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4"/>
                <a:gd name="T25" fmla="*/ 0 h 282"/>
                <a:gd name="T26" fmla="*/ 404 w 404"/>
                <a:gd name="T27" fmla="*/ 282 h 28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4" h="282">
                  <a:moveTo>
                    <a:pt x="404" y="0"/>
                  </a:moveTo>
                  <a:cubicBezTo>
                    <a:pt x="386" y="5"/>
                    <a:pt x="320" y="21"/>
                    <a:pt x="288" y="32"/>
                  </a:cubicBezTo>
                  <a:cubicBezTo>
                    <a:pt x="256" y="43"/>
                    <a:pt x="239" y="52"/>
                    <a:pt x="212" y="64"/>
                  </a:cubicBezTo>
                  <a:cubicBezTo>
                    <a:pt x="185" y="76"/>
                    <a:pt x="152" y="89"/>
                    <a:pt x="128" y="103"/>
                  </a:cubicBezTo>
                  <a:cubicBezTo>
                    <a:pt x="104" y="117"/>
                    <a:pt x="87" y="134"/>
                    <a:pt x="71" y="147"/>
                  </a:cubicBezTo>
                  <a:cubicBezTo>
                    <a:pt x="55" y="160"/>
                    <a:pt x="43" y="159"/>
                    <a:pt x="32" y="179"/>
                  </a:cubicBezTo>
                  <a:cubicBezTo>
                    <a:pt x="21" y="199"/>
                    <a:pt x="12" y="256"/>
                    <a:pt x="7" y="269"/>
                  </a:cubicBezTo>
                  <a:cubicBezTo>
                    <a:pt x="2" y="282"/>
                    <a:pt x="1" y="259"/>
                    <a:pt x="0" y="256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496" name="Freeform 13"/>
            <p:cNvSpPr>
              <a:spLocks/>
            </p:cNvSpPr>
            <p:nvPr/>
          </p:nvSpPr>
          <p:spPr bwMode="auto">
            <a:xfrm>
              <a:off x="1813" y="2383"/>
              <a:ext cx="524" cy="272"/>
            </a:xfrm>
            <a:custGeom>
              <a:avLst/>
              <a:gdLst>
                <a:gd name="T0" fmla="*/ 4 w 874"/>
                <a:gd name="T1" fmla="*/ 0 h 614"/>
                <a:gd name="T2" fmla="*/ 4 w 874"/>
                <a:gd name="T3" fmla="*/ 0 h 614"/>
                <a:gd name="T4" fmla="*/ 2 w 874"/>
                <a:gd name="T5" fmla="*/ 0 h 614"/>
                <a:gd name="T6" fmla="*/ 1 w 874"/>
                <a:gd name="T7" fmla="*/ 0 h 614"/>
                <a:gd name="T8" fmla="*/ 1 w 874"/>
                <a:gd name="T9" fmla="*/ 0 h 614"/>
                <a:gd name="T10" fmla="*/ 1 w 874"/>
                <a:gd name="T11" fmla="*/ 0 h 614"/>
                <a:gd name="T12" fmla="*/ 1 w 874"/>
                <a:gd name="T13" fmla="*/ 0 h 614"/>
                <a:gd name="T14" fmla="*/ 1 w 874"/>
                <a:gd name="T15" fmla="*/ 0 h 614"/>
                <a:gd name="T16" fmla="*/ 1 w 874"/>
                <a:gd name="T17" fmla="*/ 0 h 614"/>
                <a:gd name="T18" fmla="*/ 1 w 874"/>
                <a:gd name="T19" fmla="*/ 0 h 614"/>
                <a:gd name="T20" fmla="*/ 1 w 874"/>
                <a:gd name="T21" fmla="*/ 0 h 614"/>
                <a:gd name="T22" fmla="*/ 2 w 874"/>
                <a:gd name="T23" fmla="*/ 0 h 614"/>
                <a:gd name="T24" fmla="*/ 3 w 874"/>
                <a:gd name="T25" fmla="*/ 0 h 614"/>
                <a:gd name="T26" fmla="*/ 4 w 874"/>
                <a:gd name="T27" fmla="*/ 0 h 614"/>
                <a:gd name="T28" fmla="*/ 5 w 874"/>
                <a:gd name="T29" fmla="*/ 0 h 6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74"/>
                <a:gd name="T46" fmla="*/ 0 h 614"/>
                <a:gd name="T47" fmla="*/ 874 w 874"/>
                <a:gd name="T48" fmla="*/ 614 h 61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74" h="614">
                  <a:moveTo>
                    <a:pt x="694" y="0"/>
                  </a:moveTo>
                  <a:cubicBezTo>
                    <a:pt x="673" y="2"/>
                    <a:pt x="611" y="7"/>
                    <a:pt x="566" y="13"/>
                  </a:cubicBezTo>
                  <a:cubicBezTo>
                    <a:pt x="521" y="19"/>
                    <a:pt x="479" y="25"/>
                    <a:pt x="426" y="38"/>
                  </a:cubicBezTo>
                  <a:cubicBezTo>
                    <a:pt x="373" y="51"/>
                    <a:pt x="294" y="74"/>
                    <a:pt x="246" y="90"/>
                  </a:cubicBezTo>
                  <a:cubicBezTo>
                    <a:pt x="198" y="106"/>
                    <a:pt x="168" y="118"/>
                    <a:pt x="138" y="134"/>
                  </a:cubicBezTo>
                  <a:cubicBezTo>
                    <a:pt x="108" y="150"/>
                    <a:pt x="86" y="171"/>
                    <a:pt x="67" y="186"/>
                  </a:cubicBezTo>
                  <a:cubicBezTo>
                    <a:pt x="48" y="201"/>
                    <a:pt x="33" y="205"/>
                    <a:pt x="22" y="224"/>
                  </a:cubicBezTo>
                  <a:cubicBezTo>
                    <a:pt x="11" y="243"/>
                    <a:pt x="0" y="278"/>
                    <a:pt x="3" y="301"/>
                  </a:cubicBezTo>
                  <a:cubicBezTo>
                    <a:pt x="6" y="324"/>
                    <a:pt x="21" y="343"/>
                    <a:pt x="42" y="365"/>
                  </a:cubicBezTo>
                  <a:cubicBezTo>
                    <a:pt x="63" y="387"/>
                    <a:pt x="98" y="415"/>
                    <a:pt x="131" y="435"/>
                  </a:cubicBezTo>
                  <a:cubicBezTo>
                    <a:pt x="164" y="455"/>
                    <a:pt x="206" y="472"/>
                    <a:pt x="240" y="486"/>
                  </a:cubicBezTo>
                  <a:cubicBezTo>
                    <a:pt x="274" y="500"/>
                    <a:pt x="291" y="505"/>
                    <a:pt x="336" y="518"/>
                  </a:cubicBezTo>
                  <a:cubicBezTo>
                    <a:pt x="381" y="531"/>
                    <a:pt x="451" y="551"/>
                    <a:pt x="509" y="563"/>
                  </a:cubicBezTo>
                  <a:cubicBezTo>
                    <a:pt x="567" y="575"/>
                    <a:pt x="621" y="581"/>
                    <a:pt x="682" y="589"/>
                  </a:cubicBezTo>
                  <a:cubicBezTo>
                    <a:pt x="743" y="597"/>
                    <a:pt x="834" y="609"/>
                    <a:pt x="874" y="614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497" name="Freeform 14"/>
            <p:cNvSpPr>
              <a:spLocks/>
            </p:cNvSpPr>
            <p:nvPr/>
          </p:nvSpPr>
          <p:spPr bwMode="auto">
            <a:xfrm>
              <a:off x="2011" y="2336"/>
              <a:ext cx="1626" cy="176"/>
            </a:xfrm>
            <a:custGeom>
              <a:avLst/>
              <a:gdLst>
                <a:gd name="T0" fmla="*/ 0 w 1232"/>
                <a:gd name="T1" fmla="*/ 312 h 145"/>
                <a:gd name="T2" fmla="*/ 1175 w 1232"/>
                <a:gd name="T3" fmla="*/ 194 h 145"/>
                <a:gd name="T4" fmla="*/ 3768 w 1232"/>
                <a:gd name="T5" fmla="*/ 72 h 145"/>
                <a:gd name="T6" fmla="*/ 7828 w 1232"/>
                <a:gd name="T7" fmla="*/ 0 h 145"/>
                <a:gd name="T8" fmla="*/ 11596 w 1232"/>
                <a:gd name="T9" fmla="*/ 87 h 145"/>
                <a:gd name="T10" fmla="*/ 15001 w 1232"/>
                <a:gd name="T11" fmla="*/ 295 h 145"/>
                <a:gd name="T12" fmla="*/ 17140 w 1232"/>
                <a:gd name="T13" fmla="*/ 543 h 145"/>
                <a:gd name="T14" fmla="*/ 18209 w 1232"/>
                <a:gd name="T15" fmla="*/ 691 h 145"/>
                <a:gd name="T16" fmla="*/ 19005 w 1232"/>
                <a:gd name="T17" fmla="*/ 853 h 145"/>
                <a:gd name="T18" fmla="*/ 19755 w 1232"/>
                <a:gd name="T19" fmla="*/ 1012 h 1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32"/>
                <a:gd name="T31" fmla="*/ 0 h 145"/>
                <a:gd name="T32" fmla="*/ 1232 w 1232"/>
                <a:gd name="T33" fmla="*/ 145 h 14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32" h="145">
                  <a:moveTo>
                    <a:pt x="0" y="45"/>
                  </a:moveTo>
                  <a:cubicBezTo>
                    <a:pt x="12" y="42"/>
                    <a:pt x="34" y="34"/>
                    <a:pt x="73" y="28"/>
                  </a:cubicBezTo>
                  <a:cubicBezTo>
                    <a:pt x="112" y="22"/>
                    <a:pt x="166" y="14"/>
                    <a:pt x="235" y="10"/>
                  </a:cubicBezTo>
                  <a:cubicBezTo>
                    <a:pt x="304" y="5"/>
                    <a:pt x="407" y="0"/>
                    <a:pt x="488" y="0"/>
                  </a:cubicBezTo>
                  <a:cubicBezTo>
                    <a:pt x="569" y="1"/>
                    <a:pt x="649" y="5"/>
                    <a:pt x="723" y="12"/>
                  </a:cubicBezTo>
                  <a:cubicBezTo>
                    <a:pt x="798" y="19"/>
                    <a:pt x="878" y="32"/>
                    <a:pt x="935" y="43"/>
                  </a:cubicBezTo>
                  <a:cubicBezTo>
                    <a:pt x="993" y="54"/>
                    <a:pt x="1036" y="69"/>
                    <a:pt x="1069" y="78"/>
                  </a:cubicBezTo>
                  <a:cubicBezTo>
                    <a:pt x="1102" y="87"/>
                    <a:pt x="1116" y="93"/>
                    <a:pt x="1136" y="100"/>
                  </a:cubicBezTo>
                  <a:cubicBezTo>
                    <a:pt x="1156" y="107"/>
                    <a:pt x="1170" y="116"/>
                    <a:pt x="1186" y="123"/>
                  </a:cubicBezTo>
                  <a:cubicBezTo>
                    <a:pt x="1202" y="130"/>
                    <a:pt x="1222" y="140"/>
                    <a:pt x="1232" y="145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498" name="Freeform 15"/>
            <p:cNvSpPr>
              <a:spLocks/>
            </p:cNvSpPr>
            <p:nvPr/>
          </p:nvSpPr>
          <p:spPr bwMode="auto">
            <a:xfrm>
              <a:off x="2225" y="2360"/>
              <a:ext cx="1386" cy="169"/>
            </a:xfrm>
            <a:custGeom>
              <a:avLst/>
              <a:gdLst>
                <a:gd name="T0" fmla="*/ 0 w 2310"/>
                <a:gd name="T1" fmla="*/ 0 h 385"/>
                <a:gd name="T2" fmla="*/ 1 w 2310"/>
                <a:gd name="T3" fmla="*/ 0 h 385"/>
                <a:gd name="T4" fmla="*/ 4 w 2310"/>
                <a:gd name="T5" fmla="*/ 0 h 385"/>
                <a:gd name="T6" fmla="*/ 7 w 2310"/>
                <a:gd name="T7" fmla="*/ 0 h 385"/>
                <a:gd name="T8" fmla="*/ 9 w 2310"/>
                <a:gd name="T9" fmla="*/ 0 h 385"/>
                <a:gd name="T10" fmla="*/ 11 w 2310"/>
                <a:gd name="T11" fmla="*/ 0 h 385"/>
                <a:gd name="T12" fmla="*/ 13 w 2310"/>
                <a:gd name="T13" fmla="*/ 0 h 385"/>
                <a:gd name="T14" fmla="*/ 14 w 2310"/>
                <a:gd name="T15" fmla="*/ 0 h 3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10"/>
                <a:gd name="T25" fmla="*/ 0 h 385"/>
                <a:gd name="T26" fmla="*/ 2310 w 2310"/>
                <a:gd name="T27" fmla="*/ 385 h 38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10" h="385">
                  <a:moveTo>
                    <a:pt x="0" y="52"/>
                  </a:moveTo>
                  <a:cubicBezTo>
                    <a:pt x="62" y="43"/>
                    <a:pt x="125" y="34"/>
                    <a:pt x="224" y="26"/>
                  </a:cubicBezTo>
                  <a:cubicBezTo>
                    <a:pt x="323" y="18"/>
                    <a:pt x="447" y="2"/>
                    <a:pt x="595" y="1"/>
                  </a:cubicBezTo>
                  <a:cubicBezTo>
                    <a:pt x="743" y="0"/>
                    <a:pt x="969" y="8"/>
                    <a:pt x="1114" y="20"/>
                  </a:cubicBezTo>
                  <a:cubicBezTo>
                    <a:pt x="1259" y="32"/>
                    <a:pt x="1348" y="48"/>
                    <a:pt x="1466" y="71"/>
                  </a:cubicBezTo>
                  <a:cubicBezTo>
                    <a:pt x="1584" y="94"/>
                    <a:pt x="1712" y="124"/>
                    <a:pt x="1824" y="161"/>
                  </a:cubicBezTo>
                  <a:cubicBezTo>
                    <a:pt x="1936" y="198"/>
                    <a:pt x="2057" y="258"/>
                    <a:pt x="2138" y="295"/>
                  </a:cubicBezTo>
                  <a:cubicBezTo>
                    <a:pt x="2219" y="332"/>
                    <a:pt x="2281" y="370"/>
                    <a:pt x="2310" y="385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499" name="Freeform 16"/>
            <p:cNvSpPr>
              <a:spLocks/>
            </p:cNvSpPr>
            <p:nvPr/>
          </p:nvSpPr>
          <p:spPr bwMode="auto">
            <a:xfrm>
              <a:off x="3232" y="2542"/>
              <a:ext cx="543" cy="444"/>
            </a:xfrm>
            <a:custGeom>
              <a:avLst/>
              <a:gdLst>
                <a:gd name="T0" fmla="*/ 0 w 411"/>
                <a:gd name="T1" fmla="*/ 2409 h 368"/>
                <a:gd name="T2" fmla="*/ 1651 w 411"/>
                <a:gd name="T3" fmla="*/ 2250 h 368"/>
                <a:gd name="T4" fmla="*/ 3028 w 411"/>
                <a:gd name="T5" fmla="*/ 2051 h 368"/>
                <a:gd name="T6" fmla="*/ 4504 w 411"/>
                <a:gd name="T7" fmla="*/ 1792 h 368"/>
                <a:gd name="T8" fmla="*/ 5661 w 411"/>
                <a:gd name="T9" fmla="*/ 1478 h 368"/>
                <a:gd name="T10" fmla="*/ 6175 w 411"/>
                <a:gd name="T11" fmla="*/ 1239 h 368"/>
                <a:gd name="T12" fmla="*/ 6478 w 411"/>
                <a:gd name="T13" fmla="*/ 1027 h 368"/>
                <a:gd name="T14" fmla="*/ 6653 w 411"/>
                <a:gd name="T15" fmla="*/ 690 h 368"/>
                <a:gd name="T16" fmla="*/ 6515 w 411"/>
                <a:gd name="T17" fmla="*/ 466 h 368"/>
                <a:gd name="T18" fmla="*/ 6120 w 411"/>
                <a:gd name="T19" fmla="*/ 258 h 368"/>
                <a:gd name="T20" fmla="*/ 5842 w 411"/>
                <a:gd name="T21" fmla="*/ 151 h 368"/>
                <a:gd name="T22" fmla="*/ 5299 w 411"/>
                <a:gd name="T23" fmla="*/ 0 h 3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1"/>
                <a:gd name="T37" fmla="*/ 0 h 368"/>
                <a:gd name="T38" fmla="*/ 411 w 411"/>
                <a:gd name="T39" fmla="*/ 368 h 36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1" h="368">
                  <a:moveTo>
                    <a:pt x="0" y="368"/>
                  </a:moveTo>
                  <a:cubicBezTo>
                    <a:pt x="17" y="364"/>
                    <a:pt x="71" y="353"/>
                    <a:pt x="102" y="344"/>
                  </a:cubicBezTo>
                  <a:cubicBezTo>
                    <a:pt x="133" y="335"/>
                    <a:pt x="158" y="326"/>
                    <a:pt x="187" y="314"/>
                  </a:cubicBezTo>
                  <a:cubicBezTo>
                    <a:pt x="216" y="302"/>
                    <a:pt x="251" y="289"/>
                    <a:pt x="278" y="274"/>
                  </a:cubicBezTo>
                  <a:cubicBezTo>
                    <a:pt x="305" y="259"/>
                    <a:pt x="332" y="240"/>
                    <a:pt x="349" y="226"/>
                  </a:cubicBezTo>
                  <a:cubicBezTo>
                    <a:pt x="366" y="212"/>
                    <a:pt x="373" y="201"/>
                    <a:pt x="381" y="189"/>
                  </a:cubicBezTo>
                  <a:cubicBezTo>
                    <a:pt x="389" y="177"/>
                    <a:pt x="395" y="171"/>
                    <a:pt x="400" y="157"/>
                  </a:cubicBezTo>
                  <a:cubicBezTo>
                    <a:pt x="405" y="143"/>
                    <a:pt x="411" y="120"/>
                    <a:pt x="411" y="106"/>
                  </a:cubicBezTo>
                  <a:cubicBezTo>
                    <a:pt x="411" y="92"/>
                    <a:pt x="407" y="82"/>
                    <a:pt x="402" y="71"/>
                  </a:cubicBezTo>
                  <a:cubicBezTo>
                    <a:pt x="397" y="60"/>
                    <a:pt x="385" y="48"/>
                    <a:pt x="378" y="40"/>
                  </a:cubicBezTo>
                  <a:cubicBezTo>
                    <a:pt x="371" y="32"/>
                    <a:pt x="368" y="30"/>
                    <a:pt x="360" y="23"/>
                  </a:cubicBezTo>
                  <a:cubicBezTo>
                    <a:pt x="352" y="16"/>
                    <a:pt x="334" y="5"/>
                    <a:pt x="327" y="0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500" name="Freeform 17"/>
            <p:cNvSpPr>
              <a:spLocks/>
            </p:cNvSpPr>
            <p:nvPr/>
          </p:nvSpPr>
          <p:spPr bwMode="auto">
            <a:xfrm>
              <a:off x="3227" y="2556"/>
              <a:ext cx="516" cy="418"/>
            </a:xfrm>
            <a:custGeom>
              <a:avLst/>
              <a:gdLst>
                <a:gd name="T0" fmla="*/ 4930 w 391"/>
                <a:gd name="T1" fmla="*/ 0 h 347"/>
                <a:gd name="T2" fmla="*/ 5272 w 391"/>
                <a:gd name="T3" fmla="*/ 101 h 347"/>
                <a:gd name="T4" fmla="*/ 5721 w 391"/>
                <a:gd name="T5" fmla="*/ 246 h 347"/>
                <a:gd name="T6" fmla="*/ 6046 w 391"/>
                <a:gd name="T7" fmla="*/ 391 h 347"/>
                <a:gd name="T8" fmla="*/ 6259 w 391"/>
                <a:gd name="T9" fmla="*/ 558 h 347"/>
                <a:gd name="T10" fmla="*/ 6163 w 391"/>
                <a:gd name="T11" fmla="*/ 817 h 347"/>
                <a:gd name="T12" fmla="*/ 5950 w 391"/>
                <a:gd name="T13" fmla="*/ 1041 h 347"/>
                <a:gd name="T14" fmla="*/ 5322 w 391"/>
                <a:gd name="T15" fmla="*/ 1326 h 347"/>
                <a:gd name="T16" fmla="*/ 4509 w 391"/>
                <a:gd name="T17" fmla="*/ 1566 h 347"/>
                <a:gd name="T18" fmla="*/ 3568 w 391"/>
                <a:gd name="T19" fmla="*/ 1750 h 347"/>
                <a:gd name="T20" fmla="*/ 2505 w 391"/>
                <a:gd name="T21" fmla="*/ 1929 h 347"/>
                <a:gd name="T22" fmla="*/ 1041 w 391"/>
                <a:gd name="T23" fmla="*/ 2119 h 347"/>
                <a:gd name="T24" fmla="*/ 0 w 391"/>
                <a:gd name="T25" fmla="*/ 2233 h 34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91"/>
                <a:gd name="T40" fmla="*/ 0 h 347"/>
                <a:gd name="T41" fmla="*/ 391 w 391"/>
                <a:gd name="T42" fmla="*/ 347 h 34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91" h="347">
                  <a:moveTo>
                    <a:pt x="308" y="0"/>
                  </a:moveTo>
                  <a:cubicBezTo>
                    <a:pt x="311" y="2"/>
                    <a:pt x="321" y="9"/>
                    <a:pt x="329" y="15"/>
                  </a:cubicBezTo>
                  <a:cubicBezTo>
                    <a:pt x="337" y="21"/>
                    <a:pt x="349" y="30"/>
                    <a:pt x="357" y="38"/>
                  </a:cubicBezTo>
                  <a:cubicBezTo>
                    <a:pt x="365" y="46"/>
                    <a:pt x="372" y="53"/>
                    <a:pt x="377" y="61"/>
                  </a:cubicBezTo>
                  <a:cubicBezTo>
                    <a:pt x="382" y="69"/>
                    <a:pt x="389" y="76"/>
                    <a:pt x="390" y="87"/>
                  </a:cubicBezTo>
                  <a:cubicBezTo>
                    <a:pt x="391" y="98"/>
                    <a:pt x="388" y="115"/>
                    <a:pt x="385" y="127"/>
                  </a:cubicBezTo>
                  <a:cubicBezTo>
                    <a:pt x="382" y="139"/>
                    <a:pt x="380" y="148"/>
                    <a:pt x="371" y="161"/>
                  </a:cubicBezTo>
                  <a:cubicBezTo>
                    <a:pt x="362" y="174"/>
                    <a:pt x="348" y="192"/>
                    <a:pt x="333" y="206"/>
                  </a:cubicBezTo>
                  <a:cubicBezTo>
                    <a:pt x="319" y="219"/>
                    <a:pt x="300" y="233"/>
                    <a:pt x="281" y="244"/>
                  </a:cubicBezTo>
                  <a:cubicBezTo>
                    <a:pt x="262" y="255"/>
                    <a:pt x="244" y="262"/>
                    <a:pt x="223" y="272"/>
                  </a:cubicBezTo>
                  <a:cubicBezTo>
                    <a:pt x="202" y="281"/>
                    <a:pt x="183" y="291"/>
                    <a:pt x="156" y="300"/>
                  </a:cubicBezTo>
                  <a:cubicBezTo>
                    <a:pt x="130" y="310"/>
                    <a:pt x="91" y="321"/>
                    <a:pt x="65" y="329"/>
                  </a:cubicBezTo>
                  <a:cubicBezTo>
                    <a:pt x="38" y="336"/>
                    <a:pt x="14" y="343"/>
                    <a:pt x="0" y="347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501" name="Arc 18"/>
            <p:cNvSpPr>
              <a:spLocks/>
            </p:cNvSpPr>
            <p:nvPr/>
          </p:nvSpPr>
          <p:spPr bwMode="auto">
            <a:xfrm flipV="1">
              <a:off x="2553" y="2903"/>
              <a:ext cx="686" cy="131"/>
            </a:xfrm>
            <a:custGeom>
              <a:avLst/>
              <a:gdLst>
                <a:gd name="T0" fmla="*/ 0 w 16837"/>
                <a:gd name="T1" fmla="*/ 0 h 21301"/>
                <a:gd name="T2" fmla="*/ 0 w 16837"/>
                <a:gd name="T3" fmla="*/ 0 h 21301"/>
                <a:gd name="T4" fmla="*/ 0 w 16837"/>
                <a:gd name="T5" fmla="*/ 0 h 21301"/>
                <a:gd name="T6" fmla="*/ 0 60000 65536"/>
                <a:gd name="T7" fmla="*/ 0 60000 65536"/>
                <a:gd name="T8" fmla="*/ 0 60000 65536"/>
                <a:gd name="T9" fmla="*/ 0 w 16837"/>
                <a:gd name="T10" fmla="*/ 0 h 21301"/>
                <a:gd name="T11" fmla="*/ 16837 w 16837"/>
                <a:gd name="T12" fmla="*/ 21301 h 213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37" h="21301" fill="none" extrusionOk="0">
                  <a:moveTo>
                    <a:pt x="3582" y="0"/>
                  </a:moveTo>
                  <a:cubicBezTo>
                    <a:pt x="8804" y="878"/>
                    <a:pt x="13520" y="3643"/>
                    <a:pt x="16837" y="7770"/>
                  </a:cubicBezTo>
                </a:path>
                <a:path w="16837" h="21301" stroke="0" extrusionOk="0">
                  <a:moveTo>
                    <a:pt x="3582" y="0"/>
                  </a:moveTo>
                  <a:cubicBezTo>
                    <a:pt x="8804" y="878"/>
                    <a:pt x="13520" y="3643"/>
                    <a:pt x="16837" y="7770"/>
                  </a:cubicBezTo>
                  <a:lnTo>
                    <a:pt x="0" y="21301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502" name="Arc 19"/>
            <p:cNvSpPr>
              <a:spLocks/>
            </p:cNvSpPr>
            <p:nvPr/>
          </p:nvSpPr>
          <p:spPr bwMode="auto">
            <a:xfrm flipV="1">
              <a:off x="2707" y="2898"/>
              <a:ext cx="521" cy="107"/>
            </a:xfrm>
            <a:custGeom>
              <a:avLst/>
              <a:gdLst>
                <a:gd name="T0" fmla="*/ 0 w 16441"/>
                <a:gd name="T1" fmla="*/ 0 h 19214"/>
                <a:gd name="T2" fmla="*/ 0 w 16441"/>
                <a:gd name="T3" fmla="*/ 0 h 19214"/>
                <a:gd name="T4" fmla="*/ 0 w 16441"/>
                <a:gd name="T5" fmla="*/ 0 h 19214"/>
                <a:gd name="T6" fmla="*/ 0 60000 65536"/>
                <a:gd name="T7" fmla="*/ 0 60000 65536"/>
                <a:gd name="T8" fmla="*/ 0 60000 65536"/>
                <a:gd name="T9" fmla="*/ 0 w 16441"/>
                <a:gd name="T10" fmla="*/ 0 h 19214"/>
                <a:gd name="T11" fmla="*/ 16441 w 16441"/>
                <a:gd name="T12" fmla="*/ 19214 h 192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441" h="19214" fill="none" extrusionOk="0">
                  <a:moveTo>
                    <a:pt x="9868" y="-1"/>
                  </a:moveTo>
                  <a:cubicBezTo>
                    <a:pt x="12377" y="1288"/>
                    <a:pt x="14611" y="3057"/>
                    <a:pt x="16441" y="5204"/>
                  </a:cubicBezTo>
                </a:path>
                <a:path w="16441" h="19214" stroke="0" extrusionOk="0">
                  <a:moveTo>
                    <a:pt x="9868" y="-1"/>
                  </a:moveTo>
                  <a:cubicBezTo>
                    <a:pt x="12377" y="1288"/>
                    <a:pt x="14611" y="3057"/>
                    <a:pt x="16441" y="5204"/>
                  </a:cubicBezTo>
                  <a:lnTo>
                    <a:pt x="0" y="19214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503" name="Arc 20"/>
            <p:cNvSpPr>
              <a:spLocks/>
            </p:cNvSpPr>
            <p:nvPr/>
          </p:nvSpPr>
          <p:spPr bwMode="auto">
            <a:xfrm flipV="1">
              <a:off x="2415" y="2888"/>
              <a:ext cx="611" cy="138"/>
            </a:xfrm>
            <a:custGeom>
              <a:avLst/>
              <a:gdLst>
                <a:gd name="T0" fmla="*/ 0 w 16810"/>
                <a:gd name="T1" fmla="*/ 0 h 21600"/>
                <a:gd name="T2" fmla="*/ 0 w 16810"/>
                <a:gd name="T3" fmla="*/ 0 h 21600"/>
                <a:gd name="T4" fmla="*/ 0 w 16810"/>
                <a:gd name="T5" fmla="*/ 0 h 21600"/>
                <a:gd name="T6" fmla="*/ 0 60000 65536"/>
                <a:gd name="T7" fmla="*/ 0 60000 65536"/>
                <a:gd name="T8" fmla="*/ 0 60000 65536"/>
                <a:gd name="T9" fmla="*/ 0 w 16810"/>
                <a:gd name="T10" fmla="*/ 0 h 21600"/>
                <a:gd name="T11" fmla="*/ 16810 w 1681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10" h="21600" fill="none" extrusionOk="0">
                  <a:moveTo>
                    <a:pt x="-1" y="723"/>
                  </a:moveTo>
                  <a:cubicBezTo>
                    <a:pt x="1809" y="243"/>
                    <a:pt x="3673" y="-1"/>
                    <a:pt x="5545" y="0"/>
                  </a:cubicBezTo>
                  <a:cubicBezTo>
                    <a:pt x="9520" y="0"/>
                    <a:pt x="13418" y="1096"/>
                    <a:pt x="16809" y="3170"/>
                  </a:cubicBezTo>
                </a:path>
                <a:path w="16810" h="21600" stroke="0" extrusionOk="0">
                  <a:moveTo>
                    <a:pt x="-1" y="723"/>
                  </a:moveTo>
                  <a:cubicBezTo>
                    <a:pt x="1809" y="243"/>
                    <a:pt x="3673" y="-1"/>
                    <a:pt x="5545" y="0"/>
                  </a:cubicBezTo>
                  <a:cubicBezTo>
                    <a:pt x="9520" y="0"/>
                    <a:pt x="13418" y="1096"/>
                    <a:pt x="16809" y="3170"/>
                  </a:cubicBezTo>
                  <a:lnTo>
                    <a:pt x="5545" y="21600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504" name="Freeform 21"/>
            <p:cNvSpPr>
              <a:spLocks/>
            </p:cNvSpPr>
            <p:nvPr/>
          </p:nvSpPr>
          <p:spPr bwMode="auto">
            <a:xfrm>
              <a:off x="2068" y="2977"/>
              <a:ext cx="627" cy="57"/>
            </a:xfrm>
            <a:custGeom>
              <a:avLst/>
              <a:gdLst>
                <a:gd name="T0" fmla="*/ 0 w 1689"/>
                <a:gd name="T1" fmla="*/ 0 h 397"/>
                <a:gd name="T2" fmla="*/ 0 w 1689"/>
                <a:gd name="T3" fmla="*/ 0 h 397"/>
                <a:gd name="T4" fmla="*/ 0 w 1689"/>
                <a:gd name="T5" fmla="*/ 0 h 397"/>
                <a:gd name="T6" fmla="*/ 0 w 1689"/>
                <a:gd name="T7" fmla="*/ 0 h 397"/>
                <a:gd name="T8" fmla="*/ 0 w 1689"/>
                <a:gd name="T9" fmla="*/ 0 h 397"/>
                <a:gd name="T10" fmla="*/ 0 w 1689"/>
                <a:gd name="T11" fmla="*/ 0 h 397"/>
                <a:gd name="T12" fmla="*/ 0 w 1689"/>
                <a:gd name="T13" fmla="*/ 0 h 397"/>
                <a:gd name="T14" fmla="*/ 0 w 1689"/>
                <a:gd name="T15" fmla="*/ 0 h 39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89"/>
                <a:gd name="T25" fmla="*/ 0 h 397"/>
                <a:gd name="T26" fmla="*/ 1689 w 1689"/>
                <a:gd name="T27" fmla="*/ 397 h 39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89" h="397">
                  <a:moveTo>
                    <a:pt x="0" y="0"/>
                  </a:moveTo>
                  <a:cubicBezTo>
                    <a:pt x="3" y="24"/>
                    <a:pt x="7" y="48"/>
                    <a:pt x="32" y="77"/>
                  </a:cubicBezTo>
                  <a:cubicBezTo>
                    <a:pt x="57" y="106"/>
                    <a:pt x="84" y="140"/>
                    <a:pt x="147" y="173"/>
                  </a:cubicBezTo>
                  <a:cubicBezTo>
                    <a:pt x="210" y="206"/>
                    <a:pt x="297" y="245"/>
                    <a:pt x="409" y="276"/>
                  </a:cubicBezTo>
                  <a:cubicBezTo>
                    <a:pt x="521" y="307"/>
                    <a:pt x="680" y="340"/>
                    <a:pt x="819" y="359"/>
                  </a:cubicBezTo>
                  <a:cubicBezTo>
                    <a:pt x="958" y="378"/>
                    <a:pt x="1129" y="385"/>
                    <a:pt x="1241" y="391"/>
                  </a:cubicBezTo>
                  <a:cubicBezTo>
                    <a:pt x="1353" y="397"/>
                    <a:pt x="1416" y="397"/>
                    <a:pt x="1491" y="397"/>
                  </a:cubicBezTo>
                  <a:cubicBezTo>
                    <a:pt x="1566" y="397"/>
                    <a:pt x="1656" y="392"/>
                    <a:pt x="1689" y="391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505" name="Freeform 22"/>
            <p:cNvSpPr>
              <a:spLocks/>
            </p:cNvSpPr>
            <p:nvPr/>
          </p:nvSpPr>
          <p:spPr bwMode="auto">
            <a:xfrm>
              <a:off x="2066" y="2936"/>
              <a:ext cx="149" cy="41"/>
            </a:xfrm>
            <a:custGeom>
              <a:avLst/>
              <a:gdLst>
                <a:gd name="T0" fmla="*/ 0 w 404"/>
                <a:gd name="T1" fmla="*/ 0 h 282"/>
                <a:gd name="T2" fmla="*/ 0 w 404"/>
                <a:gd name="T3" fmla="*/ 0 h 282"/>
                <a:gd name="T4" fmla="*/ 0 w 404"/>
                <a:gd name="T5" fmla="*/ 0 h 282"/>
                <a:gd name="T6" fmla="*/ 0 w 404"/>
                <a:gd name="T7" fmla="*/ 0 h 282"/>
                <a:gd name="T8" fmla="*/ 0 w 404"/>
                <a:gd name="T9" fmla="*/ 0 h 282"/>
                <a:gd name="T10" fmla="*/ 0 w 404"/>
                <a:gd name="T11" fmla="*/ 0 h 282"/>
                <a:gd name="T12" fmla="*/ 0 w 404"/>
                <a:gd name="T13" fmla="*/ 0 h 282"/>
                <a:gd name="T14" fmla="*/ 0 w 404"/>
                <a:gd name="T15" fmla="*/ 0 h 2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4"/>
                <a:gd name="T25" fmla="*/ 0 h 282"/>
                <a:gd name="T26" fmla="*/ 404 w 404"/>
                <a:gd name="T27" fmla="*/ 282 h 28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4" h="282">
                  <a:moveTo>
                    <a:pt x="404" y="0"/>
                  </a:moveTo>
                  <a:cubicBezTo>
                    <a:pt x="386" y="5"/>
                    <a:pt x="320" y="21"/>
                    <a:pt x="288" y="32"/>
                  </a:cubicBezTo>
                  <a:cubicBezTo>
                    <a:pt x="256" y="43"/>
                    <a:pt x="239" y="52"/>
                    <a:pt x="212" y="64"/>
                  </a:cubicBezTo>
                  <a:cubicBezTo>
                    <a:pt x="185" y="76"/>
                    <a:pt x="152" y="89"/>
                    <a:pt x="128" y="103"/>
                  </a:cubicBezTo>
                  <a:cubicBezTo>
                    <a:pt x="104" y="117"/>
                    <a:pt x="87" y="134"/>
                    <a:pt x="71" y="147"/>
                  </a:cubicBezTo>
                  <a:cubicBezTo>
                    <a:pt x="55" y="160"/>
                    <a:pt x="43" y="159"/>
                    <a:pt x="32" y="179"/>
                  </a:cubicBezTo>
                  <a:cubicBezTo>
                    <a:pt x="21" y="199"/>
                    <a:pt x="12" y="256"/>
                    <a:pt x="7" y="269"/>
                  </a:cubicBezTo>
                  <a:cubicBezTo>
                    <a:pt x="2" y="282"/>
                    <a:pt x="1" y="259"/>
                    <a:pt x="0" y="256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506" name="Freeform 23"/>
            <p:cNvSpPr>
              <a:spLocks/>
            </p:cNvSpPr>
            <p:nvPr/>
          </p:nvSpPr>
          <p:spPr bwMode="auto">
            <a:xfrm>
              <a:off x="2092" y="2935"/>
              <a:ext cx="325" cy="87"/>
            </a:xfrm>
            <a:custGeom>
              <a:avLst/>
              <a:gdLst>
                <a:gd name="T0" fmla="*/ 0 w 874"/>
                <a:gd name="T1" fmla="*/ 0 h 614"/>
                <a:gd name="T2" fmla="*/ 0 w 874"/>
                <a:gd name="T3" fmla="*/ 0 h 614"/>
                <a:gd name="T4" fmla="*/ 0 w 874"/>
                <a:gd name="T5" fmla="*/ 0 h 614"/>
                <a:gd name="T6" fmla="*/ 0 w 874"/>
                <a:gd name="T7" fmla="*/ 0 h 614"/>
                <a:gd name="T8" fmla="*/ 0 w 874"/>
                <a:gd name="T9" fmla="*/ 0 h 614"/>
                <a:gd name="T10" fmla="*/ 0 w 874"/>
                <a:gd name="T11" fmla="*/ 0 h 614"/>
                <a:gd name="T12" fmla="*/ 0 w 874"/>
                <a:gd name="T13" fmla="*/ 0 h 614"/>
                <a:gd name="T14" fmla="*/ 0 w 874"/>
                <a:gd name="T15" fmla="*/ 0 h 614"/>
                <a:gd name="T16" fmla="*/ 0 w 874"/>
                <a:gd name="T17" fmla="*/ 0 h 614"/>
                <a:gd name="T18" fmla="*/ 0 w 874"/>
                <a:gd name="T19" fmla="*/ 0 h 614"/>
                <a:gd name="T20" fmla="*/ 0 w 874"/>
                <a:gd name="T21" fmla="*/ 0 h 614"/>
                <a:gd name="T22" fmla="*/ 0 w 874"/>
                <a:gd name="T23" fmla="*/ 0 h 614"/>
                <a:gd name="T24" fmla="*/ 0 w 874"/>
                <a:gd name="T25" fmla="*/ 0 h 614"/>
                <a:gd name="T26" fmla="*/ 0 w 874"/>
                <a:gd name="T27" fmla="*/ 0 h 614"/>
                <a:gd name="T28" fmla="*/ 0 w 874"/>
                <a:gd name="T29" fmla="*/ 0 h 6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74"/>
                <a:gd name="T46" fmla="*/ 0 h 614"/>
                <a:gd name="T47" fmla="*/ 874 w 874"/>
                <a:gd name="T48" fmla="*/ 614 h 61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74" h="614">
                  <a:moveTo>
                    <a:pt x="694" y="0"/>
                  </a:moveTo>
                  <a:cubicBezTo>
                    <a:pt x="673" y="2"/>
                    <a:pt x="611" y="7"/>
                    <a:pt x="566" y="13"/>
                  </a:cubicBezTo>
                  <a:cubicBezTo>
                    <a:pt x="521" y="19"/>
                    <a:pt x="479" y="25"/>
                    <a:pt x="426" y="38"/>
                  </a:cubicBezTo>
                  <a:cubicBezTo>
                    <a:pt x="373" y="51"/>
                    <a:pt x="294" y="74"/>
                    <a:pt x="246" y="90"/>
                  </a:cubicBezTo>
                  <a:cubicBezTo>
                    <a:pt x="198" y="106"/>
                    <a:pt x="168" y="118"/>
                    <a:pt x="138" y="134"/>
                  </a:cubicBezTo>
                  <a:cubicBezTo>
                    <a:pt x="108" y="150"/>
                    <a:pt x="86" y="171"/>
                    <a:pt x="67" y="186"/>
                  </a:cubicBezTo>
                  <a:cubicBezTo>
                    <a:pt x="48" y="201"/>
                    <a:pt x="33" y="205"/>
                    <a:pt x="22" y="224"/>
                  </a:cubicBezTo>
                  <a:cubicBezTo>
                    <a:pt x="11" y="243"/>
                    <a:pt x="0" y="278"/>
                    <a:pt x="3" y="301"/>
                  </a:cubicBezTo>
                  <a:cubicBezTo>
                    <a:pt x="6" y="324"/>
                    <a:pt x="21" y="343"/>
                    <a:pt x="42" y="365"/>
                  </a:cubicBezTo>
                  <a:cubicBezTo>
                    <a:pt x="63" y="387"/>
                    <a:pt x="98" y="415"/>
                    <a:pt x="131" y="435"/>
                  </a:cubicBezTo>
                  <a:cubicBezTo>
                    <a:pt x="164" y="455"/>
                    <a:pt x="206" y="472"/>
                    <a:pt x="240" y="486"/>
                  </a:cubicBezTo>
                  <a:cubicBezTo>
                    <a:pt x="274" y="500"/>
                    <a:pt x="291" y="505"/>
                    <a:pt x="336" y="518"/>
                  </a:cubicBezTo>
                  <a:cubicBezTo>
                    <a:pt x="381" y="531"/>
                    <a:pt x="451" y="551"/>
                    <a:pt x="509" y="563"/>
                  </a:cubicBezTo>
                  <a:cubicBezTo>
                    <a:pt x="567" y="575"/>
                    <a:pt x="621" y="581"/>
                    <a:pt x="682" y="589"/>
                  </a:cubicBezTo>
                  <a:cubicBezTo>
                    <a:pt x="743" y="597"/>
                    <a:pt x="834" y="609"/>
                    <a:pt x="874" y="614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507" name="Freeform 24"/>
            <p:cNvSpPr>
              <a:spLocks/>
            </p:cNvSpPr>
            <p:nvPr/>
          </p:nvSpPr>
          <p:spPr bwMode="auto">
            <a:xfrm>
              <a:off x="2215" y="2920"/>
              <a:ext cx="1007" cy="57"/>
            </a:xfrm>
            <a:custGeom>
              <a:avLst/>
              <a:gdLst>
                <a:gd name="T0" fmla="*/ 0 w 2713"/>
                <a:gd name="T1" fmla="*/ 0 h 410"/>
                <a:gd name="T2" fmla="*/ 0 w 2713"/>
                <a:gd name="T3" fmla="*/ 0 h 410"/>
                <a:gd name="T4" fmla="*/ 0 w 2713"/>
                <a:gd name="T5" fmla="*/ 0 h 410"/>
                <a:gd name="T6" fmla="*/ 0 w 2713"/>
                <a:gd name="T7" fmla="*/ 0 h 410"/>
                <a:gd name="T8" fmla="*/ 0 w 2713"/>
                <a:gd name="T9" fmla="*/ 0 h 410"/>
                <a:gd name="T10" fmla="*/ 0 w 2713"/>
                <a:gd name="T11" fmla="*/ 0 h 410"/>
                <a:gd name="T12" fmla="*/ 0 w 2713"/>
                <a:gd name="T13" fmla="*/ 0 h 410"/>
                <a:gd name="T14" fmla="*/ 0 w 2713"/>
                <a:gd name="T15" fmla="*/ 0 h 410"/>
                <a:gd name="T16" fmla="*/ 0 w 2713"/>
                <a:gd name="T17" fmla="*/ 0 h 4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13"/>
                <a:gd name="T28" fmla="*/ 0 h 410"/>
                <a:gd name="T29" fmla="*/ 2713 w 2713"/>
                <a:gd name="T30" fmla="*/ 410 h 4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13" h="410">
                  <a:moveTo>
                    <a:pt x="0" y="122"/>
                  </a:moveTo>
                  <a:cubicBezTo>
                    <a:pt x="27" y="115"/>
                    <a:pt x="74" y="93"/>
                    <a:pt x="160" y="77"/>
                  </a:cubicBezTo>
                  <a:cubicBezTo>
                    <a:pt x="246" y="61"/>
                    <a:pt x="366" y="39"/>
                    <a:pt x="518" y="26"/>
                  </a:cubicBezTo>
                  <a:cubicBezTo>
                    <a:pt x="670" y="13"/>
                    <a:pt x="896" y="0"/>
                    <a:pt x="1075" y="1"/>
                  </a:cubicBezTo>
                  <a:cubicBezTo>
                    <a:pt x="1254" y="2"/>
                    <a:pt x="1429" y="14"/>
                    <a:pt x="1593" y="33"/>
                  </a:cubicBezTo>
                  <a:cubicBezTo>
                    <a:pt x="1757" y="52"/>
                    <a:pt x="1933" y="86"/>
                    <a:pt x="2060" y="116"/>
                  </a:cubicBezTo>
                  <a:cubicBezTo>
                    <a:pt x="2187" y="146"/>
                    <a:pt x="2263" y="176"/>
                    <a:pt x="2355" y="212"/>
                  </a:cubicBezTo>
                  <a:cubicBezTo>
                    <a:pt x="2447" y="248"/>
                    <a:pt x="2551" y="300"/>
                    <a:pt x="2611" y="333"/>
                  </a:cubicBezTo>
                  <a:cubicBezTo>
                    <a:pt x="2671" y="366"/>
                    <a:pt x="2696" y="397"/>
                    <a:pt x="2713" y="410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508" name="Freeform 25"/>
            <p:cNvSpPr>
              <a:spLocks/>
            </p:cNvSpPr>
            <p:nvPr/>
          </p:nvSpPr>
          <p:spPr bwMode="auto">
            <a:xfrm>
              <a:off x="2349" y="2927"/>
              <a:ext cx="856" cy="54"/>
            </a:xfrm>
            <a:custGeom>
              <a:avLst/>
              <a:gdLst>
                <a:gd name="T0" fmla="*/ 0 w 2310"/>
                <a:gd name="T1" fmla="*/ 0 h 385"/>
                <a:gd name="T2" fmla="*/ 0 w 2310"/>
                <a:gd name="T3" fmla="*/ 0 h 385"/>
                <a:gd name="T4" fmla="*/ 0 w 2310"/>
                <a:gd name="T5" fmla="*/ 0 h 385"/>
                <a:gd name="T6" fmla="*/ 0 w 2310"/>
                <a:gd name="T7" fmla="*/ 0 h 385"/>
                <a:gd name="T8" fmla="*/ 0 w 2310"/>
                <a:gd name="T9" fmla="*/ 0 h 385"/>
                <a:gd name="T10" fmla="*/ 0 w 2310"/>
                <a:gd name="T11" fmla="*/ 0 h 385"/>
                <a:gd name="T12" fmla="*/ 0 w 2310"/>
                <a:gd name="T13" fmla="*/ 0 h 385"/>
                <a:gd name="T14" fmla="*/ 0 w 2310"/>
                <a:gd name="T15" fmla="*/ 0 h 3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10"/>
                <a:gd name="T25" fmla="*/ 0 h 385"/>
                <a:gd name="T26" fmla="*/ 2310 w 2310"/>
                <a:gd name="T27" fmla="*/ 385 h 38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10" h="385">
                  <a:moveTo>
                    <a:pt x="0" y="52"/>
                  </a:moveTo>
                  <a:cubicBezTo>
                    <a:pt x="62" y="43"/>
                    <a:pt x="125" y="34"/>
                    <a:pt x="224" y="26"/>
                  </a:cubicBezTo>
                  <a:cubicBezTo>
                    <a:pt x="323" y="18"/>
                    <a:pt x="447" y="2"/>
                    <a:pt x="595" y="1"/>
                  </a:cubicBezTo>
                  <a:cubicBezTo>
                    <a:pt x="743" y="0"/>
                    <a:pt x="969" y="8"/>
                    <a:pt x="1114" y="20"/>
                  </a:cubicBezTo>
                  <a:cubicBezTo>
                    <a:pt x="1259" y="32"/>
                    <a:pt x="1348" y="48"/>
                    <a:pt x="1466" y="71"/>
                  </a:cubicBezTo>
                  <a:cubicBezTo>
                    <a:pt x="1584" y="94"/>
                    <a:pt x="1712" y="124"/>
                    <a:pt x="1824" y="161"/>
                  </a:cubicBezTo>
                  <a:cubicBezTo>
                    <a:pt x="1936" y="198"/>
                    <a:pt x="2057" y="258"/>
                    <a:pt x="2138" y="295"/>
                  </a:cubicBezTo>
                  <a:cubicBezTo>
                    <a:pt x="2219" y="332"/>
                    <a:pt x="2281" y="370"/>
                    <a:pt x="2310" y="385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509" name="Freeform 26"/>
            <p:cNvSpPr>
              <a:spLocks/>
            </p:cNvSpPr>
            <p:nvPr/>
          </p:nvSpPr>
          <p:spPr bwMode="auto">
            <a:xfrm>
              <a:off x="2944" y="2985"/>
              <a:ext cx="365" cy="145"/>
            </a:xfrm>
            <a:custGeom>
              <a:avLst/>
              <a:gdLst>
                <a:gd name="T0" fmla="*/ 0 w 984"/>
                <a:gd name="T1" fmla="*/ 0 h 1005"/>
                <a:gd name="T2" fmla="*/ 0 w 984"/>
                <a:gd name="T3" fmla="*/ 0 h 1005"/>
                <a:gd name="T4" fmla="*/ 0 w 984"/>
                <a:gd name="T5" fmla="*/ 0 h 1005"/>
                <a:gd name="T6" fmla="*/ 0 w 984"/>
                <a:gd name="T7" fmla="*/ 0 h 1005"/>
                <a:gd name="T8" fmla="*/ 0 w 984"/>
                <a:gd name="T9" fmla="*/ 0 h 1005"/>
                <a:gd name="T10" fmla="*/ 0 w 984"/>
                <a:gd name="T11" fmla="*/ 0 h 1005"/>
                <a:gd name="T12" fmla="*/ 0 w 984"/>
                <a:gd name="T13" fmla="*/ 0 h 1005"/>
                <a:gd name="T14" fmla="*/ 0 w 984"/>
                <a:gd name="T15" fmla="*/ 0 h 1005"/>
                <a:gd name="T16" fmla="*/ 0 w 984"/>
                <a:gd name="T17" fmla="*/ 0 h 1005"/>
                <a:gd name="T18" fmla="*/ 0 w 984"/>
                <a:gd name="T19" fmla="*/ 0 h 100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84"/>
                <a:gd name="T31" fmla="*/ 0 h 1005"/>
                <a:gd name="T32" fmla="*/ 984 w 984"/>
                <a:gd name="T33" fmla="*/ 1005 h 100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84" h="1005">
                  <a:moveTo>
                    <a:pt x="0" y="1005"/>
                  </a:moveTo>
                  <a:cubicBezTo>
                    <a:pt x="84" y="987"/>
                    <a:pt x="157" y="972"/>
                    <a:pt x="237" y="948"/>
                  </a:cubicBezTo>
                  <a:cubicBezTo>
                    <a:pt x="317" y="924"/>
                    <a:pt x="406" y="892"/>
                    <a:pt x="480" y="858"/>
                  </a:cubicBezTo>
                  <a:cubicBezTo>
                    <a:pt x="554" y="824"/>
                    <a:pt x="623" y="785"/>
                    <a:pt x="685" y="743"/>
                  </a:cubicBezTo>
                  <a:cubicBezTo>
                    <a:pt x="747" y="701"/>
                    <a:pt x="807" y="660"/>
                    <a:pt x="852" y="608"/>
                  </a:cubicBezTo>
                  <a:cubicBezTo>
                    <a:pt x="897" y="556"/>
                    <a:pt x="933" y="485"/>
                    <a:pt x="954" y="429"/>
                  </a:cubicBezTo>
                  <a:cubicBezTo>
                    <a:pt x="975" y="373"/>
                    <a:pt x="984" y="315"/>
                    <a:pt x="980" y="269"/>
                  </a:cubicBezTo>
                  <a:cubicBezTo>
                    <a:pt x="976" y="223"/>
                    <a:pt x="948" y="188"/>
                    <a:pt x="928" y="154"/>
                  </a:cubicBezTo>
                  <a:cubicBezTo>
                    <a:pt x="908" y="120"/>
                    <a:pt x="880" y="90"/>
                    <a:pt x="858" y="64"/>
                  </a:cubicBezTo>
                  <a:cubicBezTo>
                    <a:pt x="836" y="38"/>
                    <a:pt x="807" y="13"/>
                    <a:pt x="794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510" name="Freeform 27"/>
            <p:cNvSpPr>
              <a:spLocks/>
            </p:cNvSpPr>
            <p:nvPr/>
          </p:nvSpPr>
          <p:spPr bwMode="auto">
            <a:xfrm>
              <a:off x="2948" y="2990"/>
              <a:ext cx="340" cy="135"/>
            </a:xfrm>
            <a:custGeom>
              <a:avLst/>
              <a:gdLst>
                <a:gd name="T0" fmla="*/ 0 w 914"/>
                <a:gd name="T1" fmla="*/ 0 h 935"/>
                <a:gd name="T2" fmla="*/ 0 w 914"/>
                <a:gd name="T3" fmla="*/ 0 h 935"/>
                <a:gd name="T4" fmla="*/ 0 w 914"/>
                <a:gd name="T5" fmla="*/ 0 h 935"/>
                <a:gd name="T6" fmla="*/ 0 w 914"/>
                <a:gd name="T7" fmla="*/ 0 h 935"/>
                <a:gd name="T8" fmla="*/ 0 w 914"/>
                <a:gd name="T9" fmla="*/ 0 h 935"/>
                <a:gd name="T10" fmla="*/ 0 w 914"/>
                <a:gd name="T11" fmla="*/ 0 h 935"/>
                <a:gd name="T12" fmla="*/ 0 w 914"/>
                <a:gd name="T13" fmla="*/ 0 h 935"/>
                <a:gd name="T14" fmla="*/ 0 w 914"/>
                <a:gd name="T15" fmla="*/ 0 h 935"/>
                <a:gd name="T16" fmla="*/ 0 w 914"/>
                <a:gd name="T17" fmla="*/ 0 h 935"/>
                <a:gd name="T18" fmla="*/ 0 w 914"/>
                <a:gd name="T19" fmla="*/ 0 h 9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4"/>
                <a:gd name="T31" fmla="*/ 0 h 935"/>
                <a:gd name="T32" fmla="*/ 914 w 914"/>
                <a:gd name="T33" fmla="*/ 935 h 9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4" h="935">
                  <a:moveTo>
                    <a:pt x="730" y="0"/>
                  </a:moveTo>
                  <a:cubicBezTo>
                    <a:pt x="770" y="32"/>
                    <a:pt x="809" y="62"/>
                    <a:pt x="839" y="103"/>
                  </a:cubicBezTo>
                  <a:cubicBezTo>
                    <a:pt x="869" y="144"/>
                    <a:pt x="904" y="189"/>
                    <a:pt x="909" y="244"/>
                  </a:cubicBezTo>
                  <a:cubicBezTo>
                    <a:pt x="914" y="299"/>
                    <a:pt x="891" y="384"/>
                    <a:pt x="871" y="436"/>
                  </a:cubicBezTo>
                  <a:cubicBezTo>
                    <a:pt x="851" y="488"/>
                    <a:pt x="820" y="520"/>
                    <a:pt x="787" y="557"/>
                  </a:cubicBezTo>
                  <a:cubicBezTo>
                    <a:pt x="754" y="594"/>
                    <a:pt x="713" y="630"/>
                    <a:pt x="672" y="660"/>
                  </a:cubicBezTo>
                  <a:cubicBezTo>
                    <a:pt x="631" y="690"/>
                    <a:pt x="590" y="710"/>
                    <a:pt x="544" y="736"/>
                  </a:cubicBezTo>
                  <a:cubicBezTo>
                    <a:pt x="498" y="762"/>
                    <a:pt x="456" y="787"/>
                    <a:pt x="397" y="813"/>
                  </a:cubicBezTo>
                  <a:cubicBezTo>
                    <a:pt x="338" y="839"/>
                    <a:pt x="258" y="870"/>
                    <a:pt x="192" y="890"/>
                  </a:cubicBezTo>
                  <a:cubicBezTo>
                    <a:pt x="126" y="910"/>
                    <a:pt x="63" y="922"/>
                    <a:pt x="0" y="935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511" name="Oval 28"/>
            <p:cNvSpPr>
              <a:spLocks noChangeArrowheads="1"/>
            </p:cNvSpPr>
            <p:nvPr/>
          </p:nvSpPr>
          <p:spPr bwMode="auto">
            <a:xfrm>
              <a:off x="2303" y="3240"/>
              <a:ext cx="765" cy="274"/>
            </a:xfrm>
            <a:prstGeom prst="ellips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514" name="Line 31"/>
            <p:cNvSpPr>
              <a:spLocks noChangeShapeType="1"/>
            </p:cNvSpPr>
            <p:nvPr/>
          </p:nvSpPr>
          <p:spPr bwMode="auto">
            <a:xfrm flipH="1">
              <a:off x="2835" y="3126"/>
              <a:ext cx="130" cy="11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sm" len="sm"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515" name="Text Box 32"/>
            <p:cNvSpPr txBox="1">
              <a:spLocks noChangeArrowheads="1"/>
            </p:cNvSpPr>
            <p:nvPr/>
          </p:nvSpPr>
          <p:spPr bwMode="auto">
            <a:xfrm>
              <a:off x="2383" y="3296"/>
              <a:ext cx="65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zh-TW" altLang="en-US" sz="1600" b="1">
                  <a:solidFill>
                    <a:srgbClr val="FFFF00"/>
                  </a:solidFill>
                  <a:latin typeface="Times New Roman" pitchFamily="18" charset="0"/>
                  <a:ea typeface="標楷體" pitchFamily="65" charset="-120"/>
                </a:rPr>
                <a:t>經營知識</a:t>
              </a:r>
            </a:p>
          </p:txBody>
        </p:sp>
        <p:sp>
          <p:nvSpPr>
            <p:cNvPr id="532517" name="Line 34"/>
            <p:cNvSpPr>
              <a:spLocks noChangeShapeType="1"/>
            </p:cNvSpPr>
            <p:nvPr/>
          </p:nvSpPr>
          <p:spPr bwMode="auto">
            <a:xfrm flipV="1">
              <a:off x="2697" y="1948"/>
              <a:ext cx="538" cy="246"/>
            </a:xfrm>
            <a:prstGeom prst="line">
              <a:avLst/>
            </a:prstGeom>
            <a:noFill/>
            <a:ln w="3175">
              <a:solidFill>
                <a:srgbClr val="FFFF00"/>
              </a:solidFill>
              <a:round/>
              <a:headEnd type="arrow" w="sm" len="sm"/>
              <a:tailEnd type="arrow" w="sm" len="sm"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518" name="Line 35"/>
            <p:cNvSpPr>
              <a:spLocks noChangeShapeType="1"/>
            </p:cNvSpPr>
            <p:nvPr/>
          </p:nvSpPr>
          <p:spPr bwMode="auto">
            <a:xfrm flipV="1">
              <a:off x="2709" y="2389"/>
              <a:ext cx="365" cy="176"/>
            </a:xfrm>
            <a:prstGeom prst="line">
              <a:avLst/>
            </a:prstGeom>
            <a:noFill/>
            <a:ln w="3175">
              <a:solidFill>
                <a:srgbClr val="FFFF00"/>
              </a:solidFill>
              <a:round/>
              <a:headEnd type="arrow" w="sm" len="sm"/>
              <a:tailEnd type="arrow" w="sm" len="sm"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519" name="Text Box 36"/>
            <p:cNvSpPr txBox="1">
              <a:spLocks noChangeArrowheads="1"/>
            </p:cNvSpPr>
            <p:nvPr/>
          </p:nvSpPr>
          <p:spPr bwMode="auto">
            <a:xfrm>
              <a:off x="1160" y="1572"/>
              <a:ext cx="96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zh-TW" altLang="en-US" sz="2400" b="1" dirty="0" smtClean="0">
                  <a:solidFill>
                    <a:srgbClr val="66FF33"/>
                  </a:solidFill>
                  <a:latin typeface="Times New Roman" pitchFamily="18" charset="0"/>
                  <a:ea typeface="標楷體" pitchFamily="65" charset="-120"/>
                </a:rPr>
                <a:t>觀察</a:t>
              </a:r>
              <a:r>
                <a:rPr lang="zh-TW" altLang="en-US" sz="1200" b="1" dirty="0" smtClean="0">
                  <a:solidFill>
                    <a:srgbClr val="66FF33"/>
                  </a:solidFill>
                  <a:latin typeface="Times New Roman" pitchFamily="18" charset="0"/>
                  <a:ea typeface="標楷體" pitchFamily="65" charset="-120"/>
                </a:rPr>
                <a:t>你我心智</a:t>
              </a:r>
              <a:r>
                <a:rPr lang="zh-TW" altLang="en-US" sz="1200" b="1" dirty="0">
                  <a:solidFill>
                    <a:srgbClr val="66FF33"/>
                  </a:solidFill>
                  <a:latin typeface="Times New Roman" pitchFamily="18" charset="0"/>
                  <a:ea typeface="標楷體" pitchFamily="65" charset="-120"/>
                </a:rPr>
                <a:t>模式</a:t>
              </a:r>
            </a:p>
          </p:txBody>
        </p:sp>
        <p:sp>
          <p:nvSpPr>
            <p:cNvPr id="532520" name="Text Box 37"/>
            <p:cNvSpPr txBox="1">
              <a:spLocks noChangeArrowheads="1"/>
            </p:cNvSpPr>
            <p:nvPr/>
          </p:nvSpPr>
          <p:spPr bwMode="auto">
            <a:xfrm>
              <a:off x="3974" y="2843"/>
              <a:ext cx="116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zh-TW" altLang="en-US" sz="2400" b="1" dirty="0" smtClean="0">
                  <a:solidFill>
                    <a:srgbClr val="FF9900"/>
                  </a:solidFill>
                  <a:latin typeface="Times New Roman" pitchFamily="18" charset="0"/>
                  <a:ea typeface="標楷體" pitchFamily="65" charset="-120"/>
                </a:rPr>
                <a:t>設計</a:t>
              </a:r>
              <a:r>
                <a:rPr lang="zh-TW" altLang="en-US" sz="1200" b="1" dirty="0" smtClean="0">
                  <a:solidFill>
                    <a:srgbClr val="FF9900"/>
                  </a:solidFill>
                  <a:latin typeface="Times New Roman" pitchFamily="18" charset="0"/>
                  <a:ea typeface="標楷體" pitchFamily="65" charset="-120"/>
                </a:rPr>
                <a:t>新的心智模式</a:t>
              </a:r>
              <a:endParaRPr lang="zh-TW" altLang="en-US" sz="1200" b="1" dirty="0">
                <a:solidFill>
                  <a:srgbClr val="FF9900"/>
                </a:solidFill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532521" name="Text Box 38"/>
            <p:cNvSpPr txBox="1">
              <a:spLocks noChangeArrowheads="1"/>
            </p:cNvSpPr>
            <p:nvPr/>
          </p:nvSpPr>
          <p:spPr bwMode="auto">
            <a:xfrm>
              <a:off x="1149" y="3223"/>
              <a:ext cx="109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zh-TW" altLang="en-US" sz="24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Times New Roman" pitchFamily="18" charset="0"/>
                  <a:ea typeface="標楷體" pitchFamily="65" charset="-120"/>
                </a:rPr>
                <a:t>實施</a:t>
              </a:r>
              <a:r>
                <a:rPr lang="zh-TW" altLang="en-US" sz="12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Times New Roman" pitchFamily="18" charset="0"/>
                  <a:ea typeface="標楷體" pitchFamily="65" charset="-120"/>
                </a:rPr>
                <a:t>新的心智</a:t>
              </a:r>
              <a:r>
                <a:rPr lang="zh-TW" altLang="en-US" sz="12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Times New Roman" pitchFamily="18" charset="0"/>
                  <a:ea typeface="標楷體" pitchFamily="65" charset="-120"/>
                </a:rPr>
                <a:t>模式</a:t>
              </a:r>
              <a:endParaRPr lang="zh-TW" alt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532522" name="Text Box 39"/>
            <p:cNvSpPr txBox="1">
              <a:spLocks noChangeArrowheads="1"/>
            </p:cNvSpPr>
            <p:nvPr/>
          </p:nvSpPr>
          <p:spPr bwMode="auto">
            <a:xfrm>
              <a:off x="2534" y="1128"/>
              <a:ext cx="109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zh-TW" altLang="en-US" sz="2400" b="1" dirty="0" smtClean="0">
                  <a:solidFill>
                    <a:schemeClr val="accent5"/>
                  </a:solidFill>
                  <a:latin typeface="Times New Roman" pitchFamily="18" charset="0"/>
                  <a:ea typeface="標楷體" pitchFamily="65" charset="-120"/>
                </a:rPr>
                <a:t>評估</a:t>
              </a:r>
              <a:r>
                <a:rPr lang="zh-TW" altLang="en-US" sz="1200" b="1" dirty="0">
                  <a:solidFill>
                    <a:schemeClr val="accent5"/>
                  </a:solidFill>
                  <a:latin typeface="Times New Roman" pitchFamily="18" charset="0"/>
                  <a:ea typeface="標楷體" pitchFamily="65" charset="-120"/>
                </a:rPr>
                <a:t>你我心智模式</a:t>
              </a:r>
            </a:p>
          </p:txBody>
        </p:sp>
        <p:sp>
          <p:nvSpPr>
            <p:cNvPr id="532523" name="Text Box 40"/>
            <p:cNvSpPr txBox="1">
              <a:spLocks noChangeArrowheads="1"/>
            </p:cNvSpPr>
            <p:nvPr/>
          </p:nvSpPr>
          <p:spPr bwMode="auto">
            <a:xfrm>
              <a:off x="657" y="1027"/>
              <a:ext cx="739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zh-TW" altLang="en-US" sz="2000" b="1" dirty="0">
                  <a:solidFill>
                    <a:srgbClr val="FFFF00"/>
                  </a:solidFill>
                  <a:latin typeface="Times New Roman" pitchFamily="18" charset="0"/>
                  <a:ea typeface="標楷體" pitchFamily="65" charset="-120"/>
                </a:rPr>
                <a:t>知識領域</a:t>
              </a:r>
            </a:p>
          </p:txBody>
        </p:sp>
        <p:sp>
          <p:nvSpPr>
            <p:cNvPr id="532524" name="Text Box 41"/>
            <p:cNvSpPr txBox="1">
              <a:spLocks noChangeArrowheads="1"/>
            </p:cNvSpPr>
            <p:nvPr/>
          </p:nvSpPr>
          <p:spPr bwMode="auto">
            <a:xfrm>
              <a:off x="1660" y="1961"/>
              <a:ext cx="470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zh-TW" altLang="en-US" sz="1600" b="1" dirty="0" smtClean="0">
                  <a:solidFill>
                    <a:schemeClr val="tx1">
                      <a:lumMod val="95000"/>
                    </a:schemeClr>
                  </a:solidFill>
                  <a:latin typeface="Times New Roman" pitchFamily="18" charset="0"/>
                  <a:ea typeface="標楷體" pitchFamily="65" charset="-120"/>
                </a:rPr>
                <a:t>社會化</a:t>
              </a:r>
              <a:endParaRPr lang="zh-TW" altLang="en-US" sz="1600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532525" name="Text Box 42"/>
            <p:cNvSpPr txBox="1">
              <a:spLocks noChangeArrowheads="1"/>
            </p:cNvSpPr>
            <p:nvPr/>
          </p:nvSpPr>
          <p:spPr bwMode="auto">
            <a:xfrm>
              <a:off x="2410" y="1871"/>
              <a:ext cx="398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zh-TW" altLang="en-US" sz="1600" b="1" dirty="0">
                  <a:solidFill>
                    <a:schemeClr val="tx1">
                      <a:lumMod val="95000"/>
                    </a:schemeClr>
                  </a:solidFill>
                  <a:latin typeface="Times New Roman" pitchFamily="18" charset="0"/>
                  <a:ea typeface="標楷體" pitchFamily="65" charset="-120"/>
                </a:rPr>
                <a:t>外化</a:t>
              </a:r>
            </a:p>
          </p:txBody>
        </p:sp>
        <p:sp>
          <p:nvSpPr>
            <p:cNvPr id="532526" name="Text Box 43"/>
            <p:cNvSpPr txBox="1">
              <a:spLocks noChangeArrowheads="1"/>
            </p:cNvSpPr>
            <p:nvPr/>
          </p:nvSpPr>
          <p:spPr bwMode="auto">
            <a:xfrm>
              <a:off x="3636" y="2092"/>
              <a:ext cx="41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zh-TW" altLang="en-US" sz="1600" b="1" dirty="0" smtClean="0">
                  <a:solidFill>
                    <a:schemeClr val="tx1">
                      <a:lumMod val="95000"/>
                    </a:schemeClr>
                  </a:solidFill>
                  <a:latin typeface="Times New Roman" pitchFamily="18" charset="0"/>
                  <a:ea typeface="標楷體" pitchFamily="65" charset="-120"/>
                </a:rPr>
                <a:t>組合化</a:t>
              </a:r>
              <a:endParaRPr lang="zh-TW" altLang="en-US" sz="1600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532527" name="Text Box 44"/>
            <p:cNvSpPr txBox="1">
              <a:spLocks noChangeArrowheads="1"/>
            </p:cNvSpPr>
            <p:nvPr/>
          </p:nvSpPr>
          <p:spPr bwMode="auto">
            <a:xfrm>
              <a:off x="3070" y="2482"/>
              <a:ext cx="36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zh-TW" altLang="en-US" sz="1600" b="1" dirty="0" smtClean="0">
                  <a:solidFill>
                    <a:schemeClr val="tx1">
                      <a:lumMod val="95000"/>
                    </a:schemeClr>
                  </a:solidFill>
                  <a:latin typeface="Times New Roman" pitchFamily="18" charset="0"/>
                  <a:ea typeface="標楷體" pitchFamily="65" charset="-120"/>
                </a:rPr>
                <a:t>內化</a:t>
              </a:r>
              <a:endParaRPr lang="zh-TW" altLang="en-US" sz="1600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532528" name="Line 45"/>
            <p:cNvSpPr>
              <a:spLocks noChangeShapeType="1"/>
            </p:cNvSpPr>
            <p:nvPr/>
          </p:nvSpPr>
          <p:spPr bwMode="auto">
            <a:xfrm>
              <a:off x="2079" y="1915"/>
              <a:ext cx="9" cy="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529" name="Line 46"/>
            <p:cNvSpPr>
              <a:spLocks noChangeShapeType="1"/>
            </p:cNvSpPr>
            <p:nvPr/>
          </p:nvSpPr>
          <p:spPr bwMode="auto">
            <a:xfrm flipH="1">
              <a:off x="3109" y="1906"/>
              <a:ext cx="14" cy="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530" name="Line 47"/>
            <p:cNvSpPr>
              <a:spLocks noChangeShapeType="1"/>
            </p:cNvSpPr>
            <p:nvPr/>
          </p:nvSpPr>
          <p:spPr bwMode="auto">
            <a:xfrm>
              <a:off x="2202" y="2365"/>
              <a:ext cx="17" cy="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531" name="Line 48"/>
            <p:cNvSpPr>
              <a:spLocks noChangeShapeType="1"/>
            </p:cNvSpPr>
            <p:nvPr/>
          </p:nvSpPr>
          <p:spPr bwMode="auto">
            <a:xfrm>
              <a:off x="2722" y="2668"/>
              <a:ext cx="29" cy="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532" name="Line 49"/>
            <p:cNvSpPr>
              <a:spLocks noChangeShapeType="1"/>
            </p:cNvSpPr>
            <p:nvPr/>
          </p:nvSpPr>
          <p:spPr bwMode="auto">
            <a:xfrm>
              <a:off x="3089" y="2994"/>
              <a:ext cx="10" cy="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533" name="Text Box 50"/>
            <p:cNvSpPr txBox="1">
              <a:spLocks noChangeArrowheads="1"/>
            </p:cNvSpPr>
            <p:nvPr/>
          </p:nvSpPr>
          <p:spPr bwMode="auto">
            <a:xfrm>
              <a:off x="1969" y="2371"/>
              <a:ext cx="470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zh-TW" altLang="en-US" sz="1600" b="1" dirty="0">
                  <a:solidFill>
                    <a:srgbClr val="FFFF00"/>
                  </a:solidFill>
                  <a:latin typeface="Times New Roman" pitchFamily="18" charset="0"/>
                  <a:ea typeface="標楷體" pitchFamily="65" charset="-120"/>
                </a:rPr>
                <a:t>社會化</a:t>
              </a:r>
            </a:p>
          </p:txBody>
        </p:sp>
        <p:sp>
          <p:nvSpPr>
            <p:cNvPr id="532534" name="Text Box 51"/>
            <p:cNvSpPr txBox="1">
              <a:spLocks noChangeArrowheads="1"/>
            </p:cNvSpPr>
            <p:nvPr/>
          </p:nvSpPr>
          <p:spPr bwMode="auto">
            <a:xfrm>
              <a:off x="3058" y="2315"/>
              <a:ext cx="398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zh-TW" altLang="en-US" sz="1600" b="1" dirty="0">
                  <a:solidFill>
                    <a:srgbClr val="FFFF00"/>
                  </a:solidFill>
                  <a:latin typeface="Times New Roman" pitchFamily="18" charset="0"/>
                  <a:ea typeface="標楷體" pitchFamily="65" charset="-120"/>
                </a:rPr>
                <a:t>外化</a:t>
              </a:r>
            </a:p>
          </p:txBody>
        </p:sp>
        <p:sp>
          <p:nvSpPr>
            <p:cNvPr id="532535" name="Text Box 52"/>
            <p:cNvSpPr txBox="1">
              <a:spLocks noChangeArrowheads="1"/>
            </p:cNvSpPr>
            <p:nvPr/>
          </p:nvSpPr>
          <p:spPr bwMode="auto">
            <a:xfrm>
              <a:off x="2750" y="2104"/>
              <a:ext cx="88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zh-TW" altLang="en-US" sz="1600" b="1">
                  <a:solidFill>
                    <a:srgbClr val="FFFF00"/>
                  </a:solidFill>
                  <a:latin typeface="Times New Roman" pitchFamily="18" charset="0"/>
                  <a:ea typeface="標楷體" pitchFamily="65" charset="-120"/>
                </a:rPr>
                <a:t>知識之紮實度</a:t>
              </a:r>
            </a:p>
          </p:txBody>
        </p:sp>
        <p:sp>
          <p:nvSpPr>
            <p:cNvPr id="532536" name="Line 53"/>
            <p:cNvSpPr>
              <a:spLocks noChangeShapeType="1"/>
            </p:cNvSpPr>
            <p:nvPr/>
          </p:nvSpPr>
          <p:spPr bwMode="auto">
            <a:xfrm>
              <a:off x="3898" y="2335"/>
              <a:ext cx="46" cy="23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537" name="Line 54"/>
            <p:cNvSpPr>
              <a:spLocks noChangeShapeType="1"/>
            </p:cNvSpPr>
            <p:nvPr/>
          </p:nvSpPr>
          <p:spPr bwMode="auto">
            <a:xfrm>
              <a:off x="3611" y="2844"/>
              <a:ext cx="23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538" name="Line 55"/>
            <p:cNvSpPr>
              <a:spLocks noChangeShapeType="1"/>
            </p:cNvSpPr>
            <p:nvPr/>
          </p:nvSpPr>
          <p:spPr bwMode="auto">
            <a:xfrm flipH="1">
              <a:off x="2966" y="2351"/>
              <a:ext cx="11" cy="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539" name="Text Box 56"/>
            <p:cNvSpPr txBox="1">
              <a:spLocks noChangeArrowheads="1"/>
            </p:cNvSpPr>
            <p:nvPr/>
          </p:nvSpPr>
          <p:spPr bwMode="auto">
            <a:xfrm>
              <a:off x="3456" y="2588"/>
              <a:ext cx="410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zh-TW" altLang="en-US" sz="1600" b="1" dirty="0">
                  <a:solidFill>
                    <a:srgbClr val="FFFF00"/>
                  </a:solidFill>
                  <a:latin typeface="Times New Roman" pitchFamily="18" charset="0"/>
                  <a:ea typeface="標楷體" pitchFamily="65" charset="-120"/>
                </a:rPr>
                <a:t>組合化</a:t>
              </a:r>
            </a:p>
          </p:txBody>
        </p:sp>
        <p:sp>
          <p:nvSpPr>
            <p:cNvPr id="532540" name="Text Box 57"/>
            <p:cNvSpPr txBox="1">
              <a:spLocks noChangeArrowheads="1"/>
            </p:cNvSpPr>
            <p:nvPr/>
          </p:nvSpPr>
          <p:spPr bwMode="auto">
            <a:xfrm>
              <a:off x="3123" y="2796"/>
              <a:ext cx="36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zh-TW" altLang="en-US" sz="1600" b="1" dirty="0">
                  <a:solidFill>
                    <a:srgbClr val="FFFF00"/>
                  </a:solidFill>
                  <a:latin typeface="Times New Roman" pitchFamily="18" charset="0"/>
                  <a:ea typeface="標楷體" pitchFamily="65" charset="-120"/>
                </a:rPr>
                <a:t>內化</a:t>
              </a:r>
            </a:p>
          </p:txBody>
        </p:sp>
        <p:sp>
          <p:nvSpPr>
            <p:cNvPr id="532541" name="Oval 58"/>
            <p:cNvSpPr>
              <a:spLocks noChangeArrowheads="1"/>
            </p:cNvSpPr>
            <p:nvPr/>
          </p:nvSpPr>
          <p:spPr bwMode="auto">
            <a:xfrm>
              <a:off x="3467" y="1924"/>
              <a:ext cx="166" cy="129"/>
            </a:xfrm>
            <a:prstGeom prst="ellipse">
              <a:avLst/>
            </a:prstGeom>
            <a:noFill/>
            <a:ln w="9525">
              <a:solidFill>
                <a:srgbClr val="FFFF00"/>
              </a:solidFill>
              <a:prstDash val="sysDot"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zh-TW" altLang="en-US"/>
            </a:p>
          </p:txBody>
        </p:sp>
        <p:sp>
          <p:nvSpPr>
            <p:cNvPr id="532542" name="Freeform 59"/>
            <p:cNvSpPr>
              <a:spLocks/>
            </p:cNvSpPr>
            <p:nvPr/>
          </p:nvSpPr>
          <p:spPr bwMode="auto">
            <a:xfrm>
              <a:off x="3589" y="1576"/>
              <a:ext cx="587" cy="348"/>
            </a:xfrm>
            <a:custGeom>
              <a:avLst/>
              <a:gdLst>
                <a:gd name="T0" fmla="*/ 0 w 1200"/>
                <a:gd name="T1" fmla="*/ 0 h 915"/>
                <a:gd name="T2" fmla="*/ 1 w 1200"/>
                <a:gd name="T3" fmla="*/ 0 h 915"/>
                <a:gd name="T4" fmla="*/ 0 60000 65536"/>
                <a:gd name="T5" fmla="*/ 0 60000 65536"/>
                <a:gd name="T6" fmla="*/ 0 w 1200"/>
                <a:gd name="T7" fmla="*/ 0 h 915"/>
                <a:gd name="T8" fmla="*/ 1200 w 1200"/>
                <a:gd name="T9" fmla="*/ 915 h 91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00" h="915">
                  <a:moveTo>
                    <a:pt x="0" y="915"/>
                  </a:moveTo>
                  <a:lnTo>
                    <a:pt x="1200" y="0"/>
                  </a:lnTo>
                </a:path>
              </a:pathLst>
            </a:custGeom>
            <a:noFill/>
            <a:ln w="9525">
              <a:solidFill>
                <a:srgbClr val="FFFF00"/>
              </a:solidFill>
              <a:prstDash val="sysDot"/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zh-TW" altLang="en-US"/>
            </a:p>
          </p:txBody>
        </p:sp>
        <p:sp>
          <p:nvSpPr>
            <p:cNvPr id="532543" name="Oval 60"/>
            <p:cNvSpPr>
              <a:spLocks noChangeArrowheads="1"/>
            </p:cNvSpPr>
            <p:nvPr/>
          </p:nvSpPr>
          <p:spPr bwMode="auto">
            <a:xfrm>
              <a:off x="4080" y="1056"/>
              <a:ext cx="1104" cy="720"/>
            </a:xfrm>
            <a:prstGeom prst="ellips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zh-TW" altLang="en-US"/>
            </a:p>
          </p:txBody>
        </p:sp>
        <p:sp>
          <p:nvSpPr>
            <p:cNvPr id="532544" name="Arc 61"/>
            <p:cNvSpPr>
              <a:spLocks/>
            </p:cNvSpPr>
            <p:nvPr/>
          </p:nvSpPr>
          <p:spPr bwMode="auto">
            <a:xfrm>
              <a:off x="4571" y="1217"/>
              <a:ext cx="484" cy="320"/>
            </a:xfrm>
            <a:custGeom>
              <a:avLst/>
              <a:gdLst>
                <a:gd name="T0" fmla="*/ 0 w 21330"/>
                <a:gd name="T1" fmla="*/ 0 h 21600"/>
                <a:gd name="T2" fmla="*/ 0 w 21330"/>
                <a:gd name="T3" fmla="*/ 0 h 21600"/>
                <a:gd name="T4" fmla="*/ 0 w 2133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330"/>
                <a:gd name="T10" fmla="*/ 0 h 21600"/>
                <a:gd name="T11" fmla="*/ 21330 w 2133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330" h="21600" fill="none" extrusionOk="0">
                  <a:moveTo>
                    <a:pt x="-1" y="0"/>
                  </a:moveTo>
                  <a:cubicBezTo>
                    <a:pt x="10615" y="0"/>
                    <a:pt x="19657" y="7713"/>
                    <a:pt x="21330" y="18196"/>
                  </a:cubicBezTo>
                </a:path>
                <a:path w="21330" h="21600" stroke="0" extrusionOk="0">
                  <a:moveTo>
                    <a:pt x="-1" y="0"/>
                  </a:moveTo>
                  <a:cubicBezTo>
                    <a:pt x="10615" y="0"/>
                    <a:pt x="19657" y="7713"/>
                    <a:pt x="21330" y="18196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zh-TW" altLang="en-US"/>
            </a:p>
          </p:txBody>
        </p:sp>
        <p:sp>
          <p:nvSpPr>
            <p:cNvPr id="532545" name="Arc 62"/>
            <p:cNvSpPr>
              <a:spLocks/>
            </p:cNvSpPr>
            <p:nvPr/>
          </p:nvSpPr>
          <p:spPr bwMode="auto">
            <a:xfrm>
              <a:off x="4448" y="1298"/>
              <a:ext cx="491" cy="260"/>
            </a:xfrm>
            <a:custGeom>
              <a:avLst/>
              <a:gdLst>
                <a:gd name="T0" fmla="*/ 0 w 21600"/>
                <a:gd name="T1" fmla="*/ 0 h 23427"/>
                <a:gd name="T2" fmla="*/ 0 w 21600"/>
                <a:gd name="T3" fmla="*/ 0 h 23427"/>
                <a:gd name="T4" fmla="*/ 0 w 21600"/>
                <a:gd name="T5" fmla="*/ 0 h 2342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3427"/>
                <a:gd name="T11" fmla="*/ 21600 w 21600"/>
                <a:gd name="T12" fmla="*/ 23427 h 234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3427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209"/>
                    <a:pt x="21574" y="22819"/>
                    <a:pt x="21522" y="23426"/>
                  </a:cubicBezTo>
                </a:path>
                <a:path w="21600" h="23427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209"/>
                    <a:pt x="21574" y="22819"/>
                    <a:pt x="21522" y="23426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zh-TW" altLang="en-US"/>
            </a:p>
          </p:txBody>
        </p:sp>
        <p:sp>
          <p:nvSpPr>
            <p:cNvPr id="532546" name="Arc 63"/>
            <p:cNvSpPr>
              <a:spLocks/>
            </p:cNvSpPr>
            <p:nvPr/>
          </p:nvSpPr>
          <p:spPr bwMode="auto">
            <a:xfrm>
              <a:off x="4325" y="1377"/>
              <a:ext cx="491" cy="239"/>
            </a:xfrm>
            <a:custGeom>
              <a:avLst/>
              <a:gdLst>
                <a:gd name="T0" fmla="*/ 0 w 21600"/>
                <a:gd name="T1" fmla="*/ 0 h 23449"/>
                <a:gd name="T2" fmla="*/ 0 w 21600"/>
                <a:gd name="T3" fmla="*/ 0 h 23449"/>
                <a:gd name="T4" fmla="*/ 0 w 21600"/>
                <a:gd name="T5" fmla="*/ 0 h 23449"/>
                <a:gd name="T6" fmla="*/ 0 60000 65536"/>
                <a:gd name="T7" fmla="*/ 0 60000 65536"/>
                <a:gd name="T8" fmla="*/ 0 60000 65536"/>
                <a:gd name="T9" fmla="*/ 0 w 21600"/>
                <a:gd name="T10" fmla="*/ 0 h 23449"/>
                <a:gd name="T11" fmla="*/ 21600 w 21600"/>
                <a:gd name="T12" fmla="*/ 23449 h 234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344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217"/>
                    <a:pt x="21573" y="22834"/>
                    <a:pt x="21520" y="23448"/>
                  </a:cubicBezTo>
                </a:path>
                <a:path w="21600" h="2344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217"/>
                    <a:pt x="21573" y="22834"/>
                    <a:pt x="21520" y="2344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zh-TW" altLang="en-US"/>
            </a:p>
          </p:txBody>
        </p:sp>
        <p:sp>
          <p:nvSpPr>
            <p:cNvPr id="532547" name="Text Box 64"/>
            <p:cNvSpPr txBox="1">
              <a:spLocks noChangeArrowheads="1"/>
            </p:cNvSpPr>
            <p:nvPr/>
          </p:nvSpPr>
          <p:spPr bwMode="auto">
            <a:xfrm>
              <a:off x="4448" y="1136"/>
              <a:ext cx="123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zh-TW" altLang="en-US" sz="1600" b="1">
                  <a:solidFill>
                    <a:srgbClr val="FFFF00"/>
                  </a:solidFill>
                  <a:latin typeface="Times New Roman" pitchFamily="18" charset="0"/>
                  <a:ea typeface="標楷體" pitchFamily="65" charset="-120"/>
                </a:rPr>
                <a:t>甲</a:t>
              </a:r>
            </a:p>
          </p:txBody>
        </p:sp>
        <p:sp>
          <p:nvSpPr>
            <p:cNvPr id="532548" name="Text Box 65"/>
            <p:cNvSpPr txBox="1">
              <a:spLocks noChangeArrowheads="1"/>
            </p:cNvSpPr>
            <p:nvPr/>
          </p:nvSpPr>
          <p:spPr bwMode="auto">
            <a:xfrm>
              <a:off x="4203" y="1296"/>
              <a:ext cx="122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zh-TW" altLang="en-US" sz="1600" b="1">
                  <a:solidFill>
                    <a:srgbClr val="FFFF00"/>
                  </a:solidFill>
                  <a:latin typeface="Times New Roman" pitchFamily="18" charset="0"/>
                  <a:ea typeface="標楷體" pitchFamily="65" charset="-120"/>
                </a:rPr>
                <a:t>丙</a:t>
              </a:r>
            </a:p>
          </p:txBody>
        </p:sp>
        <p:sp>
          <p:nvSpPr>
            <p:cNvPr id="532549" name="Text Box 66"/>
            <p:cNvSpPr txBox="1">
              <a:spLocks noChangeArrowheads="1"/>
            </p:cNvSpPr>
            <p:nvPr/>
          </p:nvSpPr>
          <p:spPr bwMode="auto">
            <a:xfrm>
              <a:off x="4325" y="1216"/>
              <a:ext cx="123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zh-TW" altLang="en-US" sz="1600" b="1">
                  <a:solidFill>
                    <a:srgbClr val="FFFF00"/>
                  </a:solidFill>
                  <a:latin typeface="Times New Roman" pitchFamily="18" charset="0"/>
                  <a:ea typeface="標楷體" pitchFamily="65" charset="-120"/>
                </a:rPr>
                <a:t>乙</a:t>
              </a:r>
            </a:p>
          </p:txBody>
        </p:sp>
        <p:sp>
          <p:nvSpPr>
            <p:cNvPr id="532550" name="Text Box 67"/>
            <p:cNvSpPr txBox="1">
              <a:spLocks noChangeArrowheads="1"/>
            </p:cNvSpPr>
            <p:nvPr/>
          </p:nvSpPr>
          <p:spPr bwMode="auto">
            <a:xfrm>
              <a:off x="3589" y="1707"/>
              <a:ext cx="491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zh-TW" altLang="en-US" sz="1200" b="1">
                  <a:solidFill>
                    <a:srgbClr val="FFFF00"/>
                  </a:solidFill>
                  <a:latin typeface="Times New Roman" pitchFamily="18" charset="0"/>
                  <a:ea typeface="標楷體" pitchFamily="65" charset="-120"/>
                </a:rPr>
                <a:t>　</a:t>
              </a:r>
            </a:p>
          </p:txBody>
        </p:sp>
        <p:sp>
          <p:nvSpPr>
            <p:cNvPr id="532551" name="Text Box 68"/>
            <p:cNvSpPr txBox="1">
              <a:spLocks noChangeArrowheads="1"/>
            </p:cNvSpPr>
            <p:nvPr/>
          </p:nvSpPr>
          <p:spPr bwMode="auto">
            <a:xfrm>
              <a:off x="3984" y="1536"/>
              <a:ext cx="83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altLang="zh-TW" sz="1600" b="1" dirty="0">
                  <a:solidFill>
                    <a:srgbClr val="FFFF00"/>
                  </a:solidFill>
                  <a:latin typeface="Times New Roman" pitchFamily="18" charset="0"/>
                  <a:ea typeface="標楷體" pitchFamily="65" charset="-120"/>
                </a:rPr>
                <a:t>   </a:t>
              </a:r>
              <a:r>
                <a:rPr lang="zh-TW" altLang="en-US" sz="1200" b="1" dirty="0">
                  <a:solidFill>
                    <a:srgbClr val="FFFF00"/>
                  </a:solidFill>
                  <a:latin typeface="Times New Roman" pitchFamily="18" charset="0"/>
                  <a:ea typeface="標楷體" pitchFamily="65" charset="-120"/>
                </a:rPr>
                <a:t>多人同時進行</a:t>
              </a:r>
              <a:endParaRPr lang="zh-TW" altLang="en-US" sz="1600" b="1" dirty="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endParaRPr>
            </a:p>
          </p:txBody>
        </p:sp>
      </p:grpSp>
      <p:sp>
        <p:nvSpPr>
          <p:cNvPr id="3" name="向右箭號 2"/>
          <p:cNvSpPr/>
          <p:nvPr/>
        </p:nvSpPr>
        <p:spPr>
          <a:xfrm rot="20426395">
            <a:off x="2338495" y="2285216"/>
            <a:ext cx="593512" cy="27447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向右箭號 72"/>
          <p:cNvSpPr/>
          <p:nvPr/>
        </p:nvSpPr>
        <p:spPr>
          <a:xfrm rot="8526678">
            <a:off x="6232636" y="4958016"/>
            <a:ext cx="593512" cy="27447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5" name="向右箭號 74"/>
          <p:cNvSpPr/>
          <p:nvPr/>
        </p:nvSpPr>
        <p:spPr>
          <a:xfrm rot="1555318">
            <a:off x="5408853" y="2126588"/>
            <a:ext cx="593512" cy="27447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6" name="向右箭號 75"/>
          <p:cNvSpPr/>
          <p:nvPr/>
        </p:nvSpPr>
        <p:spPr>
          <a:xfrm rot="13758367">
            <a:off x="1637983" y="4716543"/>
            <a:ext cx="593512" cy="27447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832" y="4612637"/>
            <a:ext cx="1677924" cy="181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12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483" grpId="0" animBg="1"/>
      <p:bldP spid="3" grpId="0" animBg="1"/>
      <p:bldP spid="73" grpId="0" animBg="1"/>
      <p:bldP spid="75" grpId="0" animBg="1"/>
      <p:bldP spid="7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DFBCF-A324-42A5-AAD0-5793A10866B6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28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233922" name="Rectangle 2"/>
          <p:cNvSpPr>
            <a:spLocks noGrp="1" noChangeArrowheads="1"/>
          </p:cNvSpPr>
          <p:nvPr>
            <p:ph type="title"/>
          </p:nvPr>
        </p:nvSpPr>
        <p:spPr>
          <a:xfrm>
            <a:off x="70485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solidFill>
                  <a:schemeClr val="tx1"/>
                </a:solidFill>
              </a:rPr>
              <a:t>MJ</a:t>
            </a:r>
            <a:r>
              <a:rPr lang="zh-TW" altLang="en-US" dirty="0" smtClean="0">
                <a:solidFill>
                  <a:schemeClr val="tx1"/>
                </a:solidFill>
              </a:rPr>
              <a:t>公司</a:t>
            </a:r>
            <a:r>
              <a:rPr lang="en-US" altLang="zh-TW" dirty="0" smtClean="0">
                <a:solidFill>
                  <a:schemeClr val="tx1"/>
                </a:solidFill>
              </a:rPr>
              <a:t>CEO</a:t>
            </a:r>
            <a:r>
              <a:rPr lang="zh-TW" altLang="en-US" dirty="0" smtClean="0">
                <a:solidFill>
                  <a:schemeClr val="tx1"/>
                </a:solidFill>
              </a:rPr>
              <a:t>原心智模式</a:t>
            </a:r>
            <a:endParaRPr lang="zh-TW" altLang="en-US" dirty="0" smtClean="0">
              <a:solidFill>
                <a:srgbClr val="FFFF00"/>
              </a:solidFill>
            </a:endParaRPr>
          </a:p>
        </p:txBody>
      </p:sp>
      <p:sp>
        <p:nvSpPr>
          <p:cNvPr id="539652" name="Rectangle 3"/>
          <p:cNvSpPr>
            <a:spLocks noChangeArrowheads="1"/>
          </p:cNvSpPr>
          <p:nvPr/>
        </p:nvSpPr>
        <p:spPr bwMode="auto">
          <a:xfrm>
            <a:off x="762000" y="1295400"/>
            <a:ext cx="7239000" cy="48482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539653" name="Rectangle 4"/>
          <p:cNvSpPr>
            <a:spLocks noChangeArrowheads="1"/>
          </p:cNvSpPr>
          <p:nvPr/>
        </p:nvSpPr>
        <p:spPr bwMode="auto">
          <a:xfrm>
            <a:off x="3038475" y="1323975"/>
            <a:ext cx="34671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TW" b="1" u="sng">
                <a:solidFill>
                  <a:srgbClr val="000000"/>
                </a:solidFill>
                <a:latin typeface="標楷體" pitchFamily="65" charset="-120"/>
              </a:rPr>
              <a:t>MJ</a:t>
            </a:r>
            <a:r>
              <a:rPr lang="zh-TW" altLang="en-US" b="1" u="sng">
                <a:solidFill>
                  <a:srgbClr val="000000"/>
                </a:solidFill>
                <a:latin typeface="標楷體" pitchFamily="65" charset="-120"/>
              </a:rPr>
              <a:t>公司降低成本方案如何有效？</a:t>
            </a:r>
            <a:endParaRPr lang="zh-TW" altLang="en-US" sz="20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233925" name="Rectangle 5"/>
          <p:cNvSpPr>
            <a:spLocks noChangeArrowheads="1"/>
          </p:cNvSpPr>
          <p:nvPr/>
        </p:nvSpPr>
        <p:spPr bwMode="auto">
          <a:xfrm>
            <a:off x="2817813" y="2479675"/>
            <a:ext cx="9842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zh-TW" altLang="en-US">
                <a:solidFill>
                  <a:srgbClr val="000000"/>
                </a:solidFill>
                <a:latin typeface="Times New Roman" pitchFamily="18" charset="0"/>
              </a:rPr>
              <a:t>競爭激烈</a:t>
            </a:r>
            <a:endParaRPr lang="zh-TW" altLang="en-US" sz="20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233926" name="Rectangle 6"/>
          <p:cNvSpPr>
            <a:spLocks noChangeArrowheads="1"/>
          </p:cNvSpPr>
          <p:nvPr/>
        </p:nvSpPr>
        <p:spPr bwMode="auto">
          <a:xfrm>
            <a:off x="3956050" y="3798888"/>
            <a:ext cx="9842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zh-TW" altLang="en-US">
                <a:solidFill>
                  <a:srgbClr val="000000"/>
                </a:solidFill>
                <a:latin typeface="Times New Roman" pitchFamily="18" charset="0"/>
              </a:rPr>
              <a:t>降低成本</a:t>
            </a:r>
            <a:endParaRPr lang="zh-TW" altLang="en-US" sz="20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233927" name="Rectangle 7"/>
          <p:cNvSpPr>
            <a:spLocks noChangeArrowheads="1"/>
          </p:cNvSpPr>
          <p:nvPr/>
        </p:nvSpPr>
        <p:spPr bwMode="auto">
          <a:xfrm>
            <a:off x="2803525" y="4881563"/>
            <a:ext cx="7588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zh-TW" altLang="en-US">
                <a:solidFill>
                  <a:srgbClr val="000000"/>
                </a:solidFill>
                <a:latin typeface="Times New Roman" pitchFamily="18" charset="0"/>
              </a:rPr>
              <a:t>競爭力</a:t>
            </a:r>
            <a:endParaRPr lang="zh-TW" altLang="en-US" sz="20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233928" name="Rectangle 8"/>
          <p:cNvSpPr>
            <a:spLocks noChangeArrowheads="1"/>
          </p:cNvSpPr>
          <p:nvPr/>
        </p:nvSpPr>
        <p:spPr bwMode="auto">
          <a:xfrm>
            <a:off x="1552575" y="3798888"/>
            <a:ext cx="9842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zh-TW" altLang="en-US">
                <a:solidFill>
                  <a:srgbClr val="000000"/>
                </a:solidFill>
                <a:latin typeface="Times New Roman" pitchFamily="18" charset="0"/>
              </a:rPr>
              <a:t>贏得訂單</a:t>
            </a:r>
            <a:endParaRPr lang="zh-TW" altLang="en-US" sz="2000" b="1">
              <a:solidFill>
                <a:srgbClr val="FFFFFF"/>
              </a:solidFill>
              <a:latin typeface="Times New Roman" pitchFamily="18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252788" y="2738438"/>
            <a:ext cx="1462087" cy="1047750"/>
            <a:chOff x="2049" y="1725"/>
            <a:chExt cx="921" cy="660"/>
          </a:xfrm>
        </p:grpSpPr>
        <p:sp>
          <p:nvSpPr>
            <p:cNvPr id="539687" name="Arc 10"/>
            <p:cNvSpPr>
              <a:spLocks/>
            </p:cNvSpPr>
            <p:nvPr/>
          </p:nvSpPr>
          <p:spPr bwMode="auto">
            <a:xfrm>
              <a:off x="2049" y="1725"/>
              <a:ext cx="717" cy="651"/>
            </a:xfrm>
            <a:custGeom>
              <a:avLst/>
              <a:gdLst>
                <a:gd name="T0" fmla="*/ 0 w 21320"/>
                <a:gd name="T1" fmla="*/ 0 h 19370"/>
                <a:gd name="T2" fmla="*/ 0 w 21320"/>
                <a:gd name="T3" fmla="*/ 0 h 19370"/>
                <a:gd name="T4" fmla="*/ 0 w 21320"/>
                <a:gd name="T5" fmla="*/ 0 h 19370"/>
                <a:gd name="T6" fmla="*/ 0 60000 65536"/>
                <a:gd name="T7" fmla="*/ 0 60000 65536"/>
                <a:gd name="T8" fmla="*/ 0 60000 65536"/>
                <a:gd name="T9" fmla="*/ 0 w 21320"/>
                <a:gd name="T10" fmla="*/ 0 h 19370"/>
                <a:gd name="T11" fmla="*/ 21320 w 21320"/>
                <a:gd name="T12" fmla="*/ 19370 h 193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320" h="19370" fill="none" extrusionOk="0">
                  <a:moveTo>
                    <a:pt x="9558" y="-1"/>
                  </a:moveTo>
                  <a:cubicBezTo>
                    <a:pt x="15818" y="3089"/>
                    <a:pt x="20200" y="9013"/>
                    <a:pt x="21320" y="15904"/>
                  </a:cubicBezTo>
                </a:path>
                <a:path w="21320" h="19370" stroke="0" extrusionOk="0">
                  <a:moveTo>
                    <a:pt x="9558" y="-1"/>
                  </a:moveTo>
                  <a:cubicBezTo>
                    <a:pt x="15818" y="3089"/>
                    <a:pt x="20200" y="9013"/>
                    <a:pt x="21320" y="15904"/>
                  </a:cubicBezTo>
                  <a:lnTo>
                    <a:pt x="0" y="19370"/>
                  </a:lnTo>
                  <a:close/>
                </a:path>
              </a:pathLst>
            </a:custGeom>
            <a:noFill/>
            <a:ln w="142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539688" name="Freeform 11"/>
            <p:cNvSpPr>
              <a:spLocks/>
            </p:cNvSpPr>
            <p:nvPr/>
          </p:nvSpPr>
          <p:spPr bwMode="auto">
            <a:xfrm>
              <a:off x="2722" y="2261"/>
              <a:ext cx="71" cy="124"/>
            </a:xfrm>
            <a:custGeom>
              <a:avLst/>
              <a:gdLst>
                <a:gd name="T0" fmla="*/ 44 w 71"/>
                <a:gd name="T1" fmla="*/ 124 h 124"/>
                <a:gd name="T2" fmla="*/ 71 w 71"/>
                <a:gd name="T3" fmla="*/ 0 h 124"/>
                <a:gd name="T4" fmla="*/ 0 w 71"/>
                <a:gd name="T5" fmla="*/ 0 h 124"/>
                <a:gd name="T6" fmla="*/ 44 w 71"/>
                <a:gd name="T7" fmla="*/ 124 h 1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1"/>
                <a:gd name="T13" fmla="*/ 0 h 124"/>
                <a:gd name="T14" fmla="*/ 71 w 71"/>
                <a:gd name="T15" fmla="*/ 124 h 1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1" h="124">
                  <a:moveTo>
                    <a:pt x="44" y="124"/>
                  </a:moveTo>
                  <a:lnTo>
                    <a:pt x="71" y="0"/>
                  </a:lnTo>
                  <a:lnTo>
                    <a:pt x="0" y="0"/>
                  </a:lnTo>
                  <a:lnTo>
                    <a:pt x="44" y="124"/>
                  </a:lnTo>
                  <a:close/>
                </a:path>
              </a:pathLst>
            </a:custGeom>
            <a:solidFill>
              <a:srgbClr val="0000FF"/>
            </a:solidFill>
            <a:ln w="142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539689" name="Rectangle 12"/>
            <p:cNvSpPr>
              <a:spLocks noChangeArrowheads="1"/>
            </p:cNvSpPr>
            <p:nvPr/>
          </p:nvSpPr>
          <p:spPr bwMode="auto">
            <a:xfrm>
              <a:off x="2837" y="2181"/>
              <a:ext cx="133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>
                  <a:solidFill>
                    <a:srgbClr val="000000"/>
                  </a:solidFill>
                  <a:latin typeface="Times New Roman" pitchFamily="18" charset="0"/>
                </a:rPr>
                <a:t>+</a:t>
              </a:r>
              <a:endParaRPr lang="en-US" altLang="zh-TW" sz="2000" b="1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3365500" y="4010025"/>
            <a:ext cx="1036638" cy="1349375"/>
            <a:chOff x="2120" y="2526"/>
            <a:chExt cx="653" cy="850"/>
          </a:xfrm>
        </p:grpSpPr>
        <p:sp>
          <p:nvSpPr>
            <p:cNvPr id="539684" name="Arc 14"/>
            <p:cNvSpPr>
              <a:spLocks/>
            </p:cNvSpPr>
            <p:nvPr/>
          </p:nvSpPr>
          <p:spPr bwMode="auto">
            <a:xfrm>
              <a:off x="2120" y="2526"/>
              <a:ext cx="653" cy="616"/>
            </a:xfrm>
            <a:custGeom>
              <a:avLst/>
              <a:gdLst>
                <a:gd name="T0" fmla="*/ 0 w 21528"/>
                <a:gd name="T1" fmla="*/ 0 h 20312"/>
                <a:gd name="T2" fmla="*/ 0 w 21528"/>
                <a:gd name="T3" fmla="*/ 0 h 20312"/>
                <a:gd name="T4" fmla="*/ 0 w 21528"/>
                <a:gd name="T5" fmla="*/ 0 h 20312"/>
                <a:gd name="T6" fmla="*/ 0 60000 65536"/>
                <a:gd name="T7" fmla="*/ 0 60000 65536"/>
                <a:gd name="T8" fmla="*/ 0 60000 65536"/>
                <a:gd name="T9" fmla="*/ 0 w 21528"/>
                <a:gd name="T10" fmla="*/ 0 h 20312"/>
                <a:gd name="T11" fmla="*/ 21528 w 21528"/>
                <a:gd name="T12" fmla="*/ 20312 h 203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28" h="20312" fill="none" extrusionOk="0">
                  <a:moveTo>
                    <a:pt x="21527" y="1765"/>
                  </a:moveTo>
                  <a:cubicBezTo>
                    <a:pt x="20836" y="10190"/>
                    <a:pt x="15295" y="17437"/>
                    <a:pt x="7347" y="20312"/>
                  </a:cubicBezTo>
                </a:path>
                <a:path w="21528" h="20312" stroke="0" extrusionOk="0">
                  <a:moveTo>
                    <a:pt x="21527" y="1765"/>
                  </a:moveTo>
                  <a:cubicBezTo>
                    <a:pt x="20836" y="10190"/>
                    <a:pt x="15295" y="17437"/>
                    <a:pt x="7347" y="20312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42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539685" name="Freeform 15"/>
            <p:cNvSpPr>
              <a:spLocks/>
            </p:cNvSpPr>
            <p:nvPr/>
          </p:nvSpPr>
          <p:spPr bwMode="auto">
            <a:xfrm>
              <a:off x="2226" y="3101"/>
              <a:ext cx="124" cy="71"/>
            </a:xfrm>
            <a:custGeom>
              <a:avLst/>
              <a:gdLst>
                <a:gd name="T0" fmla="*/ 0 w 124"/>
                <a:gd name="T1" fmla="*/ 71 h 71"/>
                <a:gd name="T2" fmla="*/ 124 w 124"/>
                <a:gd name="T3" fmla="*/ 71 h 71"/>
                <a:gd name="T4" fmla="*/ 107 w 124"/>
                <a:gd name="T5" fmla="*/ 0 h 71"/>
                <a:gd name="T6" fmla="*/ 0 w 124"/>
                <a:gd name="T7" fmla="*/ 71 h 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4"/>
                <a:gd name="T13" fmla="*/ 0 h 71"/>
                <a:gd name="T14" fmla="*/ 124 w 124"/>
                <a:gd name="T15" fmla="*/ 71 h 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4" h="71">
                  <a:moveTo>
                    <a:pt x="0" y="71"/>
                  </a:moveTo>
                  <a:lnTo>
                    <a:pt x="124" y="71"/>
                  </a:lnTo>
                  <a:lnTo>
                    <a:pt x="107" y="0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0000FF"/>
            </a:solidFill>
            <a:ln w="142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539686" name="Rectangle 16"/>
            <p:cNvSpPr>
              <a:spLocks noChangeArrowheads="1"/>
            </p:cNvSpPr>
            <p:nvPr/>
          </p:nvSpPr>
          <p:spPr bwMode="auto">
            <a:xfrm>
              <a:off x="2333" y="3172"/>
              <a:ext cx="133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>
                  <a:solidFill>
                    <a:srgbClr val="000000"/>
                  </a:solidFill>
                  <a:latin typeface="Times New Roman" pitchFamily="18" charset="0"/>
                </a:rPr>
                <a:t>+</a:t>
              </a:r>
              <a:endParaRPr lang="en-US" altLang="zh-TW" sz="2000" b="1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595438" y="4094163"/>
            <a:ext cx="1236662" cy="1109662"/>
            <a:chOff x="1005" y="2579"/>
            <a:chExt cx="779" cy="699"/>
          </a:xfrm>
        </p:grpSpPr>
        <p:sp>
          <p:nvSpPr>
            <p:cNvPr id="539681" name="Arc 18"/>
            <p:cNvSpPr>
              <a:spLocks/>
            </p:cNvSpPr>
            <p:nvPr/>
          </p:nvSpPr>
          <p:spPr bwMode="auto">
            <a:xfrm>
              <a:off x="1155" y="2695"/>
              <a:ext cx="629" cy="583"/>
            </a:xfrm>
            <a:custGeom>
              <a:avLst/>
              <a:gdLst>
                <a:gd name="T0" fmla="*/ 0 w 26925"/>
                <a:gd name="T1" fmla="*/ 0 h 24983"/>
                <a:gd name="T2" fmla="*/ 0 w 26925"/>
                <a:gd name="T3" fmla="*/ 0 h 24983"/>
                <a:gd name="T4" fmla="*/ 0 w 26925"/>
                <a:gd name="T5" fmla="*/ 0 h 24983"/>
                <a:gd name="T6" fmla="*/ 0 60000 65536"/>
                <a:gd name="T7" fmla="*/ 0 60000 65536"/>
                <a:gd name="T8" fmla="*/ 0 60000 65536"/>
                <a:gd name="T9" fmla="*/ 0 w 26925"/>
                <a:gd name="T10" fmla="*/ 0 h 24983"/>
                <a:gd name="T11" fmla="*/ 26925 w 26925"/>
                <a:gd name="T12" fmla="*/ 24983 h 249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925" h="24983" fill="none" extrusionOk="0">
                  <a:moveTo>
                    <a:pt x="26925" y="24316"/>
                  </a:moveTo>
                  <a:cubicBezTo>
                    <a:pt x="25184" y="24759"/>
                    <a:pt x="23395" y="24982"/>
                    <a:pt x="21600" y="24983"/>
                  </a:cubicBezTo>
                  <a:cubicBezTo>
                    <a:pt x="9670" y="24983"/>
                    <a:pt x="0" y="15312"/>
                    <a:pt x="0" y="3383"/>
                  </a:cubicBezTo>
                  <a:cubicBezTo>
                    <a:pt x="-1" y="2250"/>
                    <a:pt x="89" y="1118"/>
                    <a:pt x="266" y="-1"/>
                  </a:cubicBezTo>
                </a:path>
                <a:path w="26925" h="24983" stroke="0" extrusionOk="0">
                  <a:moveTo>
                    <a:pt x="26925" y="24316"/>
                  </a:moveTo>
                  <a:cubicBezTo>
                    <a:pt x="25184" y="24759"/>
                    <a:pt x="23395" y="24982"/>
                    <a:pt x="21600" y="24983"/>
                  </a:cubicBezTo>
                  <a:cubicBezTo>
                    <a:pt x="9670" y="24983"/>
                    <a:pt x="0" y="15312"/>
                    <a:pt x="0" y="3383"/>
                  </a:cubicBezTo>
                  <a:cubicBezTo>
                    <a:pt x="-1" y="2250"/>
                    <a:pt x="89" y="1118"/>
                    <a:pt x="266" y="-1"/>
                  </a:cubicBezTo>
                  <a:lnTo>
                    <a:pt x="21600" y="3383"/>
                  </a:lnTo>
                  <a:close/>
                </a:path>
              </a:pathLst>
            </a:custGeom>
            <a:noFill/>
            <a:ln w="142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539682" name="Freeform 19"/>
            <p:cNvSpPr>
              <a:spLocks/>
            </p:cNvSpPr>
            <p:nvPr/>
          </p:nvSpPr>
          <p:spPr bwMode="auto">
            <a:xfrm>
              <a:off x="1120" y="2579"/>
              <a:ext cx="79" cy="124"/>
            </a:xfrm>
            <a:custGeom>
              <a:avLst/>
              <a:gdLst>
                <a:gd name="T0" fmla="*/ 79 w 79"/>
                <a:gd name="T1" fmla="*/ 0 h 124"/>
                <a:gd name="T2" fmla="*/ 0 w 79"/>
                <a:gd name="T3" fmla="*/ 106 h 124"/>
                <a:gd name="T4" fmla="*/ 71 w 79"/>
                <a:gd name="T5" fmla="*/ 124 h 124"/>
                <a:gd name="T6" fmla="*/ 79 w 79"/>
                <a:gd name="T7" fmla="*/ 0 h 1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9"/>
                <a:gd name="T13" fmla="*/ 0 h 124"/>
                <a:gd name="T14" fmla="*/ 79 w 79"/>
                <a:gd name="T15" fmla="*/ 124 h 1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9" h="124">
                  <a:moveTo>
                    <a:pt x="79" y="0"/>
                  </a:moveTo>
                  <a:lnTo>
                    <a:pt x="0" y="106"/>
                  </a:lnTo>
                  <a:lnTo>
                    <a:pt x="71" y="12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000FF"/>
            </a:solidFill>
            <a:ln w="142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539683" name="Rectangle 20"/>
            <p:cNvSpPr>
              <a:spLocks noChangeArrowheads="1"/>
            </p:cNvSpPr>
            <p:nvPr/>
          </p:nvSpPr>
          <p:spPr bwMode="auto">
            <a:xfrm>
              <a:off x="1005" y="2579"/>
              <a:ext cx="133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>
                  <a:solidFill>
                    <a:srgbClr val="000000"/>
                  </a:solidFill>
                  <a:latin typeface="Times New Roman" pitchFamily="18" charset="0"/>
                </a:rPr>
                <a:t>+</a:t>
              </a:r>
              <a:endParaRPr lang="en-US" altLang="zh-TW" sz="2000" b="1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1946275" y="2338388"/>
            <a:ext cx="1025525" cy="1449387"/>
            <a:chOff x="1226" y="1473"/>
            <a:chExt cx="646" cy="913"/>
          </a:xfrm>
        </p:grpSpPr>
        <p:sp>
          <p:nvSpPr>
            <p:cNvPr id="539678" name="Arc 22"/>
            <p:cNvSpPr>
              <a:spLocks/>
            </p:cNvSpPr>
            <p:nvPr/>
          </p:nvSpPr>
          <p:spPr bwMode="auto">
            <a:xfrm>
              <a:off x="1226" y="1672"/>
              <a:ext cx="646" cy="714"/>
            </a:xfrm>
            <a:custGeom>
              <a:avLst/>
              <a:gdLst>
                <a:gd name="T0" fmla="*/ 0 w 21600"/>
                <a:gd name="T1" fmla="*/ 0 h 23857"/>
                <a:gd name="T2" fmla="*/ 0 w 21600"/>
                <a:gd name="T3" fmla="*/ 0 h 23857"/>
                <a:gd name="T4" fmla="*/ 0 w 21600"/>
                <a:gd name="T5" fmla="*/ 0 h 2385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3857"/>
                <a:gd name="T11" fmla="*/ 21600 w 21600"/>
                <a:gd name="T12" fmla="*/ 23857 h 238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3857" fill="none" extrusionOk="0">
                  <a:moveTo>
                    <a:pt x="352" y="23857"/>
                  </a:moveTo>
                  <a:cubicBezTo>
                    <a:pt x="118" y="22574"/>
                    <a:pt x="0" y="21273"/>
                    <a:pt x="0" y="19969"/>
                  </a:cubicBezTo>
                  <a:cubicBezTo>
                    <a:pt x="-1" y="11219"/>
                    <a:pt x="5278" y="3334"/>
                    <a:pt x="13366" y="-1"/>
                  </a:cubicBezTo>
                </a:path>
                <a:path w="21600" h="23857" stroke="0" extrusionOk="0">
                  <a:moveTo>
                    <a:pt x="352" y="23857"/>
                  </a:moveTo>
                  <a:cubicBezTo>
                    <a:pt x="118" y="22574"/>
                    <a:pt x="0" y="21273"/>
                    <a:pt x="0" y="19969"/>
                  </a:cubicBezTo>
                  <a:cubicBezTo>
                    <a:pt x="-1" y="11219"/>
                    <a:pt x="5278" y="3334"/>
                    <a:pt x="13366" y="-1"/>
                  </a:cubicBezTo>
                  <a:lnTo>
                    <a:pt x="21600" y="19969"/>
                  </a:lnTo>
                  <a:close/>
                </a:path>
              </a:pathLst>
            </a:custGeom>
            <a:noFill/>
            <a:ln w="142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539679" name="Freeform 23"/>
            <p:cNvSpPr>
              <a:spLocks/>
            </p:cNvSpPr>
            <p:nvPr/>
          </p:nvSpPr>
          <p:spPr bwMode="auto">
            <a:xfrm>
              <a:off x="1615" y="1632"/>
              <a:ext cx="133" cy="71"/>
            </a:xfrm>
            <a:custGeom>
              <a:avLst/>
              <a:gdLst>
                <a:gd name="T0" fmla="*/ 133 w 133"/>
                <a:gd name="T1" fmla="*/ 9 h 71"/>
                <a:gd name="T2" fmla="*/ 0 w 133"/>
                <a:gd name="T3" fmla="*/ 0 h 71"/>
                <a:gd name="T4" fmla="*/ 18 w 133"/>
                <a:gd name="T5" fmla="*/ 71 h 71"/>
                <a:gd name="T6" fmla="*/ 133 w 133"/>
                <a:gd name="T7" fmla="*/ 9 h 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3"/>
                <a:gd name="T13" fmla="*/ 0 h 71"/>
                <a:gd name="T14" fmla="*/ 133 w 133"/>
                <a:gd name="T15" fmla="*/ 71 h 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3" h="71">
                  <a:moveTo>
                    <a:pt x="133" y="9"/>
                  </a:moveTo>
                  <a:lnTo>
                    <a:pt x="0" y="0"/>
                  </a:lnTo>
                  <a:lnTo>
                    <a:pt x="18" y="71"/>
                  </a:lnTo>
                  <a:lnTo>
                    <a:pt x="133" y="9"/>
                  </a:lnTo>
                  <a:close/>
                </a:path>
              </a:pathLst>
            </a:custGeom>
            <a:solidFill>
              <a:srgbClr val="0000FF"/>
            </a:solidFill>
            <a:ln w="142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539680" name="Rectangle 24"/>
            <p:cNvSpPr>
              <a:spLocks noChangeArrowheads="1"/>
            </p:cNvSpPr>
            <p:nvPr/>
          </p:nvSpPr>
          <p:spPr bwMode="auto">
            <a:xfrm>
              <a:off x="1562" y="1473"/>
              <a:ext cx="133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>
                  <a:solidFill>
                    <a:srgbClr val="000000"/>
                  </a:solidFill>
                  <a:latin typeface="Times New Roman" pitchFamily="18" charset="0"/>
                </a:rPr>
                <a:t>+</a:t>
              </a:r>
              <a:endParaRPr lang="en-US" altLang="zh-TW" sz="2000" b="1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pic>
        <p:nvPicPr>
          <p:cNvPr id="1233945" name="Picture 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7663" y="3673475"/>
            <a:ext cx="449262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319123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3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3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3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3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33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33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33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33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33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33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3925" grpId="0" autoUpdateAnimBg="0"/>
      <p:bldP spid="1233926" grpId="0" autoUpdateAnimBg="0"/>
      <p:bldP spid="1233927" grpId="0" autoUpdateAnimBg="0"/>
      <p:bldP spid="1233928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121C6-7A21-4D1F-B26B-0FFF22A849CE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29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2349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altLang="zh-TW" dirty="0">
                <a:solidFill>
                  <a:schemeClr val="tx1"/>
                </a:solidFill>
              </a:rPr>
              <a:t>MJ</a:t>
            </a:r>
            <a:r>
              <a:rPr lang="zh-TW" altLang="en-US" dirty="0">
                <a:solidFill>
                  <a:schemeClr val="tx1"/>
                </a:solidFill>
              </a:rPr>
              <a:t>公司</a:t>
            </a:r>
            <a:r>
              <a:rPr lang="en-US" altLang="zh-TW" dirty="0">
                <a:solidFill>
                  <a:schemeClr val="tx1"/>
                </a:solidFill>
              </a:rPr>
              <a:t>CEO</a:t>
            </a:r>
            <a:r>
              <a:rPr lang="zh-TW" altLang="en-US" dirty="0">
                <a:solidFill>
                  <a:schemeClr val="tx1"/>
                </a:solidFill>
              </a:rPr>
              <a:t>調整後心智模式</a:t>
            </a:r>
            <a:endParaRPr lang="zh-TW" altLang="en-US" dirty="0" smtClean="0">
              <a:solidFill>
                <a:schemeClr val="tx1"/>
              </a:solidFill>
            </a:endParaRPr>
          </a:p>
        </p:txBody>
      </p:sp>
      <p:grpSp>
        <p:nvGrpSpPr>
          <p:cNvPr id="14" name="群組 13"/>
          <p:cNvGrpSpPr/>
          <p:nvPr/>
        </p:nvGrpSpPr>
        <p:grpSpPr>
          <a:xfrm>
            <a:off x="836613" y="1314450"/>
            <a:ext cx="7239000" cy="4848225"/>
            <a:chOff x="836613" y="1314450"/>
            <a:chExt cx="7239000" cy="4848225"/>
          </a:xfrm>
        </p:grpSpPr>
        <p:sp>
          <p:nvSpPr>
            <p:cNvPr id="540676" name="Rectangle 1125"/>
            <p:cNvSpPr>
              <a:spLocks noChangeArrowheads="1"/>
            </p:cNvSpPr>
            <p:nvPr/>
          </p:nvSpPr>
          <p:spPr bwMode="auto">
            <a:xfrm>
              <a:off x="836613" y="1314450"/>
              <a:ext cx="7239000" cy="4848225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235046" name="Rectangle 1126"/>
            <p:cNvSpPr>
              <a:spLocks noChangeArrowheads="1"/>
            </p:cNvSpPr>
            <p:nvPr/>
          </p:nvSpPr>
          <p:spPr bwMode="auto">
            <a:xfrm>
              <a:off x="6281738" y="3654425"/>
              <a:ext cx="16002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TW" altLang="en-US">
                  <a:solidFill>
                    <a:srgbClr val="000000"/>
                  </a:solidFill>
                  <a:latin typeface="Times New Roman" pitchFamily="18" charset="0"/>
                </a:rPr>
                <a:t>獎勵與教育訓練</a:t>
              </a:r>
              <a:endParaRPr lang="zh-TW" altLang="en-US" sz="2000" b="1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235047" name="Rectangle 1127"/>
            <p:cNvSpPr>
              <a:spLocks noChangeArrowheads="1"/>
            </p:cNvSpPr>
            <p:nvPr/>
          </p:nvSpPr>
          <p:spPr bwMode="auto">
            <a:xfrm>
              <a:off x="6686550" y="2259013"/>
              <a:ext cx="9144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TW" altLang="en-US">
                  <a:solidFill>
                    <a:srgbClr val="000000"/>
                  </a:solidFill>
                  <a:latin typeface="Times New Roman" pitchFamily="18" charset="0"/>
                </a:rPr>
                <a:t>成本公開</a:t>
              </a:r>
              <a:endParaRPr lang="zh-TW" altLang="en-US" sz="2000" b="1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grpSp>
          <p:nvGrpSpPr>
            <p:cNvPr id="2" name="Group 1128"/>
            <p:cNvGrpSpPr>
              <a:grpSpLocks/>
            </p:cNvGrpSpPr>
            <p:nvPr/>
          </p:nvGrpSpPr>
          <p:grpSpPr bwMode="auto">
            <a:xfrm>
              <a:off x="4841875" y="2528888"/>
              <a:ext cx="2430463" cy="1219200"/>
              <a:chOff x="3077" y="1605"/>
              <a:chExt cx="1503" cy="1160"/>
            </a:xfrm>
          </p:grpSpPr>
          <p:sp>
            <p:nvSpPr>
              <p:cNvPr id="540724" name="Arc 1129"/>
              <p:cNvSpPr>
                <a:spLocks/>
              </p:cNvSpPr>
              <p:nvPr/>
            </p:nvSpPr>
            <p:spPr bwMode="auto">
              <a:xfrm>
                <a:off x="3077" y="1605"/>
                <a:ext cx="1503" cy="902"/>
              </a:xfrm>
              <a:custGeom>
                <a:avLst/>
                <a:gdLst>
                  <a:gd name="T0" fmla="*/ 0 w 21554"/>
                  <a:gd name="T1" fmla="*/ 0 h 12937"/>
                  <a:gd name="T2" fmla="*/ 0 w 21554"/>
                  <a:gd name="T3" fmla="*/ 0 h 12937"/>
                  <a:gd name="T4" fmla="*/ 0 w 21554"/>
                  <a:gd name="T5" fmla="*/ 0 h 12937"/>
                  <a:gd name="T6" fmla="*/ 0 60000 65536"/>
                  <a:gd name="T7" fmla="*/ 0 60000 65536"/>
                  <a:gd name="T8" fmla="*/ 0 60000 65536"/>
                  <a:gd name="T9" fmla="*/ 0 w 21554"/>
                  <a:gd name="T10" fmla="*/ 0 h 12937"/>
                  <a:gd name="T11" fmla="*/ 21554 w 21554"/>
                  <a:gd name="T12" fmla="*/ 12937 h 1293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54" h="12937" fill="none" extrusionOk="0">
                    <a:moveTo>
                      <a:pt x="21553" y="1410"/>
                    </a:moveTo>
                    <a:cubicBezTo>
                      <a:pt x="21280" y="5583"/>
                      <a:pt x="19802" y="9587"/>
                      <a:pt x="17297" y="12936"/>
                    </a:cubicBezTo>
                  </a:path>
                  <a:path w="21554" h="12937" stroke="0" extrusionOk="0">
                    <a:moveTo>
                      <a:pt x="21553" y="1410"/>
                    </a:moveTo>
                    <a:cubicBezTo>
                      <a:pt x="21280" y="5583"/>
                      <a:pt x="19802" y="9587"/>
                      <a:pt x="17297" y="1293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428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40725" name="Freeform 1130"/>
              <p:cNvSpPr>
                <a:spLocks/>
              </p:cNvSpPr>
              <p:nvPr/>
            </p:nvSpPr>
            <p:spPr bwMode="auto">
              <a:xfrm>
                <a:off x="4200" y="2478"/>
                <a:ext cx="107" cy="125"/>
              </a:xfrm>
              <a:custGeom>
                <a:avLst/>
                <a:gdLst>
                  <a:gd name="T0" fmla="*/ 0 w 107"/>
                  <a:gd name="T1" fmla="*/ 125 h 125"/>
                  <a:gd name="T2" fmla="*/ 107 w 107"/>
                  <a:gd name="T3" fmla="*/ 54 h 125"/>
                  <a:gd name="T4" fmla="*/ 54 w 107"/>
                  <a:gd name="T5" fmla="*/ 0 h 125"/>
                  <a:gd name="T6" fmla="*/ 0 w 107"/>
                  <a:gd name="T7" fmla="*/ 125 h 1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25"/>
                  <a:gd name="T14" fmla="*/ 107 w 107"/>
                  <a:gd name="T15" fmla="*/ 125 h 1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25">
                    <a:moveTo>
                      <a:pt x="0" y="125"/>
                    </a:moveTo>
                    <a:lnTo>
                      <a:pt x="107" y="54"/>
                    </a:lnTo>
                    <a:lnTo>
                      <a:pt x="54" y="0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0000FF"/>
              </a:solidFill>
              <a:ln w="1428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40726" name="Rectangle 1131"/>
              <p:cNvSpPr>
                <a:spLocks noChangeArrowheads="1"/>
              </p:cNvSpPr>
              <p:nvPr/>
            </p:nvSpPr>
            <p:spPr bwMode="auto">
              <a:xfrm>
                <a:off x="4334" y="2503"/>
                <a:ext cx="79" cy="2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TW">
                    <a:solidFill>
                      <a:srgbClr val="000000"/>
                    </a:solidFill>
                    <a:latin typeface="Times New Roman" pitchFamily="18" charset="0"/>
                  </a:rPr>
                  <a:t>+</a:t>
                </a:r>
                <a:endParaRPr lang="en-US" altLang="zh-TW" sz="2000" b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" name="Group 1132"/>
            <p:cNvGrpSpPr>
              <a:grpSpLocks/>
            </p:cNvGrpSpPr>
            <p:nvPr/>
          </p:nvGrpSpPr>
          <p:grpSpPr bwMode="auto">
            <a:xfrm>
              <a:off x="944563" y="2220913"/>
              <a:ext cx="3657600" cy="2971800"/>
              <a:chOff x="595" y="1399"/>
              <a:chExt cx="2304" cy="1872"/>
            </a:xfrm>
          </p:grpSpPr>
          <p:sp>
            <p:nvSpPr>
              <p:cNvPr id="540702" name="Rectangle 1133"/>
              <p:cNvSpPr>
                <a:spLocks noChangeArrowheads="1"/>
              </p:cNvSpPr>
              <p:nvPr/>
            </p:nvSpPr>
            <p:spPr bwMode="auto">
              <a:xfrm>
                <a:off x="2275" y="2282"/>
                <a:ext cx="624" cy="2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zh-TW" altLang="en-US">
                    <a:solidFill>
                      <a:srgbClr val="000000"/>
                    </a:solidFill>
                    <a:latin typeface="Times New Roman" pitchFamily="18" charset="0"/>
                  </a:rPr>
                  <a:t>降低成本</a:t>
                </a:r>
                <a:endParaRPr lang="zh-TW" altLang="en-US" sz="2000" b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4" name="Group 1134"/>
              <p:cNvGrpSpPr>
                <a:grpSpLocks/>
              </p:cNvGrpSpPr>
              <p:nvPr/>
            </p:nvGrpSpPr>
            <p:grpSpPr bwMode="auto">
              <a:xfrm>
                <a:off x="595" y="1399"/>
                <a:ext cx="1940" cy="1872"/>
                <a:chOff x="595" y="1399"/>
                <a:chExt cx="1940" cy="1872"/>
              </a:xfrm>
            </p:grpSpPr>
            <p:sp>
              <p:nvSpPr>
                <p:cNvPr id="540704" name="Rectangle 1135"/>
                <p:cNvSpPr>
                  <a:spLocks noChangeArrowheads="1"/>
                </p:cNvSpPr>
                <p:nvPr/>
              </p:nvSpPr>
              <p:spPr bwMode="auto">
                <a:xfrm>
                  <a:off x="1392" y="1488"/>
                  <a:ext cx="576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zh-TW" altLang="en-US">
                      <a:solidFill>
                        <a:srgbClr val="000000"/>
                      </a:solidFill>
                      <a:latin typeface="Times New Roman" pitchFamily="18" charset="0"/>
                    </a:rPr>
                    <a:t>競爭激烈</a:t>
                  </a:r>
                  <a:endParaRPr lang="zh-TW" altLang="en-US" sz="2000" b="1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40705" name="Rectangle 1136"/>
                <p:cNvSpPr>
                  <a:spLocks noChangeArrowheads="1"/>
                </p:cNvSpPr>
                <p:nvPr/>
              </p:nvSpPr>
              <p:spPr bwMode="auto">
                <a:xfrm>
                  <a:off x="1383" y="3001"/>
                  <a:ext cx="43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zh-TW" altLang="en-US">
                      <a:solidFill>
                        <a:srgbClr val="000000"/>
                      </a:solidFill>
                      <a:latin typeface="Times New Roman" pitchFamily="18" charset="0"/>
                    </a:rPr>
                    <a:t>競爭力</a:t>
                  </a:r>
                  <a:endParaRPr lang="zh-TW" altLang="en-US" sz="2000" b="1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40706" name="Rectangle 1137"/>
                <p:cNvSpPr>
                  <a:spLocks noChangeArrowheads="1"/>
                </p:cNvSpPr>
                <p:nvPr/>
              </p:nvSpPr>
              <p:spPr bwMode="auto">
                <a:xfrm>
                  <a:off x="595" y="2319"/>
                  <a:ext cx="576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zh-TW" altLang="en-US">
                      <a:solidFill>
                        <a:srgbClr val="000000"/>
                      </a:solidFill>
                      <a:latin typeface="Times New Roman" pitchFamily="18" charset="0"/>
                    </a:rPr>
                    <a:t>贏得訂單</a:t>
                  </a:r>
                  <a:endParaRPr lang="zh-TW" altLang="en-US" sz="2000" b="1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  <p:grpSp>
              <p:nvGrpSpPr>
                <p:cNvPr id="5" name="Group 1138"/>
                <p:cNvGrpSpPr>
                  <a:grpSpLocks/>
                </p:cNvGrpSpPr>
                <p:nvPr/>
              </p:nvGrpSpPr>
              <p:grpSpPr bwMode="auto">
                <a:xfrm>
                  <a:off x="1666" y="1651"/>
                  <a:ext cx="869" cy="660"/>
                  <a:chOff x="2049" y="1725"/>
                  <a:chExt cx="869" cy="660"/>
                </a:xfrm>
              </p:grpSpPr>
              <p:sp>
                <p:nvSpPr>
                  <p:cNvPr id="540721" name="Arc 1139"/>
                  <p:cNvSpPr>
                    <a:spLocks/>
                  </p:cNvSpPr>
                  <p:nvPr/>
                </p:nvSpPr>
                <p:spPr bwMode="auto">
                  <a:xfrm>
                    <a:off x="2049" y="1725"/>
                    <a:ext cx="717" cy="651"/>
                  </a:xfrm>
                  <a:custGeom>
                    <a:avLst/>
                    <a:gdLst>
                      <a:gd name="T0" fmla="*/ 0 w 21320"/>
                      <a:gd name="T1" fmla="*/ 0 h 19370"/>
                      <a:gd name="T2" fmla="*/ 0 w 21320"/>
                      <a:gd name="T3" fmla="*/ 0 h 19370"/>
                      <a:gd name="T4" fmla="*/ 0 w 21320"/>
                      <a:gd name="T5" fmla="*/ 0 h 19370"/>
                      <a:gd name="T6" fmla="*/ 0 60000 65536"/>
                      <a:gd name="T7" fmla="*/ 0 60000 65536"/>
                      <a:gd name="T8" fmla="*/ 0 60000 65536"/>
                      <a:gd name="T9" fmla="*/ 0 w 21320"/>
                      <a:gd name="T10" fmla="*/ 0 h 19370"/>
                      <a:gd name="T11" fmla="*/ 21320 w 21320"/>
                      <a:gd name="T12" fmla="*/ 19370 h 1937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320" h="19370" fill="none" extrusionOk="0">
                        <a:moveTo>
                          <a:pt x="9558" y="-1"/>
                        </a:moveTo>
                        <a:cubicBezTo>
                          <a:pt x="15818" y="3089"/>
                          <a:pt x="20200" y="9013"/>
                          <a:pt x="21320" y="15904"/>
                        </a:cubicBezTo>
                      </a:path>
                      <a:path w="21320" h="19370" stroke="0" extrusionOk="0">
                        <a:moveTo>
                          <a:pt x="9558" y="-1"/>
                        </a:moveTo>
                        <a:cubicBezTo>
                          <a:pt x="15818" y="3089"/>
                          <a:pt x="20200" y="9013"/>
                          <a:pt x="21320" y="15904"/>
                        </a:cubicBezTo>
                        <a:lnTo>
                          <a:pt x="0" y="19370"/>
                        </a:lnTo>
                        <a:close/>
                      </a:path>
                    </a:pathLst>
                  </a:cu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540722" name="Freeform 1140"/>
                  <p:cNvSpPr>
                    <a:spLocks/>
                  </p:cNvSpPr>
                  <p:nvPr/>
                </p:nvSpPr>
                <p:spPr bwMode="auto">
                  <a:xfrm>
                    <a:off x="2722" y="2261"/>
                    <a:ext cx="71" cy="124"/>
                  </a:xfrm>
                  <a:custGeom>
                    <a:avLst/>
                    <a:gdLst>
                      <a:gd name="T0" fmla="*/ 44 w 71"/>
                      <a:gd name="T1" fmla="*/ 124 h 124"/>
                      <a:gd name="T2" fmla="*/ 71 w 71"/>
                      <a:gd name="T3" fmla="*/ 0 h 124"/>
                      <a:gd name="T4" fmla="*/ 0 w 71"/>
                      <a:gd name="T5" fmla="*/ 0 h 124"/>
                      <a:gd name="T6" fmla="*/ 44 w 71"/>
                      <a:gd name="T7" fmla="*/ 124 h 12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71"/>
                      <a:gd name="T13" fmla="*/ 0 h 124"/>
                      <a:gd name="T14" fmla="*/ 71 w 71"/>
                      <a:gd name="T15" fmla="*/ 124 h 12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71" h="124">
                        <a:moveTo>
                          <a:pt x="44" y="124"/>
                        </a:moveTo>
                        <a:lnTo>
                          <a:pt x="71" y="0"/>
                        </a:lnTo>
                        <a:lnTo>
                          <a:pt x="0" y="0"/>
                        </a:lnTo>
                        <a:lnTo>
                          <a:pt x="44" y="124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540723" name="Rectangle 1141"/>
                  <p:cNvSpPr>
                    <a:spLocks noChangeArrowheads="1"/>
                  </p:cNvSpPr>
                  <p:nvPr/>
                </p:nvSpPr>
                <p:spPr bwMode="auto">
                  <a:xfrm>
                    <a:off x="2837" y="2181"/>
                    <a:ext cx="81" cy="17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altLang="zh-TW">
                        <a:solidFill>
                          <a:srgbClr val="000000"/>
                        </a:solidFill>
                        <a:latin typeface="Times New Roman" pitchFamily="18" charset="0"/>
                      </a:rPr>
                      <a:t>+</a:t>
                    </a:r>
                    <a:endParaRPr lang="en-US" altLang="zh-TW" sz="2000" b="1">
                      <a:solidFill>
                        <a:srgbClr val="FFFFFF"/>
                      </a:solidFill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6" name="Group 1142"/>
                <p:cNvGrpSpPr>
                  <a:grpSpLocks/>
                </p:cNvGrpSpPr>
                <p:nvPr/>
              </p:nvGrpSpPr>
              <p:grpSpPr bwMode="auto">
                <a:xfrm>
                  <a:off x="1737" y="2452"/>
                  <a:ext cx="653" cy="819"/>
                  <a:chOff x="2120" y="2526"/>
                  <a:chExt cx="653" cy="819"/>
                </a:xfrm>
              </p:grpSpPr>
              <p:sp>
                <p:nvSpPr>
                  <p:cNvPr id="540718" name="Arc 1143"/>
                  <p:cNvSpPr>
                    <a:spLocks/>
                  </p:cNvSpPr>
                  <p:nvPr/>
                </p:nvSpPr>
                <p:spPr bwMode="auto">
                  <a:xfrm>
                    <a:off x="2120" y="2526"/>
                    <a:ext cx="653" cy="616"/>
                  </a:xfrm>
                  <a:custGeom>
                    <a:avLst/>
                    <a:gdLst>
                      <a:gd name="T0" fmla="*/ 0 w 21528"/>
                      <a:gd name="T1" fmla="*/ 0 h 20312"/>
                      <a:gd name="T2" fmla="*/ 0 w 21528"/>
                      <a:gd name="T3" fmla="*/ 0 h 20312"/>
                      <a:gd name="T4" fmla="*/ 0 w 21528"/>
                      <a:gd name="T5" fmla="*/ 0 h 20312"/>
                      <a:gd name="T6" fmla="*/ 0 60000 65536"/>
                      <a:gd name="T7" fmla="*/ 0 60000 65536"/>
                      <a:gd name="T8" fmla="*/ 0 60000 65536"/>
                      <a:gd name="T9" fmla="*/ 0 w 21528"/>
                      <a:gd name="T10" fmla="*/ 0 h 20312"/>
                      <a:gd name="T11" fmla="*/ 21528 w 21528"/>
                      <a:gd name="T12" fmla="*/ 20312 h 2031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528" h="20312" fill="none" extrusionOk="0">
                        <a:moveTo>
                          <a:pt x="21527" y="1765"/>
                        </a:moveTo>
                        <a:cubicBezTo>
                          <a:pt x="20836" y="10190"/>
                          <a:pt x="15295" y="17437"/>
                          <a:pt x="7347" y="20312"/>
                        </a:cubicBezTo>
                      </a:path>
                      <a:path w="21528" h="20312" stroke="0" extrusionOk="0">
                        <a:moveTo>
                          <a:pt x="21527" y="1765"/>
                        </a:moveTo>
                        <a:cubicBezTo>
                          <a:pt x="20836" y="10190"/>
                          <a:pt x="15295" y="17437"/>
                          <a:pt x="7347" y="20312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540719" name="Freeform 1144"/>
                  <p:cNvSpPr>
                    <a:spLocks/>
                  </p:cNvSpPr>
                  <p:nvPr/>
                </p:nvSpPr>
                <p:spPr bwMode="auto">
                  <a:xfrm>
                    <a:off x="2226" y="3101"/>
                    <a:ext cx="124" cy="71"/>
                  </a:xfrm>
                  <a:custGeom>
                    <a:avLst/>
                    <a:gdLst>
                      <a:gd name="T0" fmla="*/ 0 w 124"/>
                      <a:gd name="T1" fmla="*/ 71 h 71"/>
                      <a:gd name="T2" fmla="*/ 124 w 124"/>
                      <a:gd name="T3" fmla="*/ 71 h 71"/>
                      <a:gd name="T4" fmla="*/ 107 w 124"/>
                      <a:gd name="T5" fmla="*/ 0 h 71"/>
                      <a:gd name="T6" fmla="*/ 0 w 124"/>
                      <a:gd name="T7" fmla="*/ 71 h 7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24"/>
                      <a:gd name="T13" fmla="*/ 0 h 71"/>
                      <a:gd name="T14" fmla="*/ 124 w 124"/>
                      <a:gd name="T15" fmla="*/ 71 h 71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24" h="71">
                        <a:moveTo>
                          <a:pt x="0" y="71"/>
                        </a:moveTo>
                        <a:lnTo>
                          <a:pt x="124" y="71"/>
                        </a:lnTo>
                        <a:lnTo>
                          <a:pt x="107" y="0"/>
                        </a:lnTo>
                        <a:lnTo>
                          <a:pt x="0" y="71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540720" name="Rectangle 1145"/>
                  <p:cNvSpPr>
                    <a:spLocks noChangeArrowheads="1"/>
                  </p:cNvSpPr>
                  <p:nvPr/>
                </p:nvSpPr>
                <p:spPr bwMode="auto">
                  <a:xfrm>
                    <a:off x="2333" y="3172"/>
                    <a:ext cx="81" cy="17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altLang="zh-TW">
                        <a:solidFill>
                          <a:srgbClr val="000000"/>
                        </a:solidFill>
                        <a:latin typeface="Times New Roman" pitchFamily="18" charset="0"/>
                      </a:rPr>
                      <a:t>+</a:t>
                    </a:r>
                    <a:endParaRPr lang="en-US" altLang="zh-TW" sz="2000" b="1">
                      <a:solidFill>
                        <a:srgbClr val="FFFFFF"/>
                      </a:solidFill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7" name="Group 1146"/>
                <p:cNvGrpSpPr>
                  <a:grpSpLocks/>
                </p:cNvGrpSpPr>
                <p:nvPr/>
              </p:nvGrpSpPr>
              <p:grpSpPr bwMode="auto">
                <a:xfrm>
                  <a:off x="622" y="2505"/>
                  <a:ext cx="779" cy="699"/>
                  <a:chOff x="1005" y="2579"/>
                  <a:chExt cx="779" cy="699"/>
                </a:xfrm>
              </p:grpSpPr>
              <p:sp>
                <p:nvSpPr>
                  <p:cNvPr id="540715" name="Arc 1147"/>
                  <p:cNvSpPr>
                    <a:spLocks/>
                  </p:cNvSpPr>
                  <p:nvPr/>
                </p:nvSpPr>
                <p:spPr bwMode="auto">
                  <a:xfrm>
                    <a:off x="1155" y="2695"/>
                    <a:ext cx="629" cy="583"/>
                  </a:xfrm>
                  <a:custGeom>
                    <a:avLst/>
                    <a:gdLst>
                      <a:gd name="T0" fmla="*/ 0 w 26925"/>
                      <a:gd name="T1" fmla="*/ 0 h 24983"/>
                      <a:gd name="T2" fmla="*/ 0 w 26925"/>
                      <a:gd name="T3" fmla="*/ 0 h 24983"/>
                      <a:gd name="T4" fmla="*/ 0 w 26925"/>
                      <a:gd name="T5" fmla="*/ 0 h 24983"/>
                      <a:gd name="T6" fmla="*/ 0 60000 65536"/>
                      <a:gd name="T7" fmla="*/ 0 60000 65536"/>
                      <a:gd name="T8" fmla="*/ 0 60000 65536"/>
                      <a:gd name="T9" fmla="*/ 0 w 26925"/>
                      <a:gd name="T10" fmla="*/ 0 h 24983"/>
                      <a:gd name="T11" fmla="*/ 26925 w 26925"/>
                      <a:gd name="T12" fmla="*/ 24983 h 2498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6925" h="24983" fill="none" extrusionOk="0">
                        <a:moveTo>
                          <a:pt x="26925" y="24316"/>
                        </a:moveTo>
                        <a:cubicBezTo>
                          <a:pt x="25184" y="24759"/>
                          <a:pt x="23395" y="24982"/>
                          <a:pt x="21600" y="24983"/>
                        </a:cubicBezTo>
                        <a:cubicBezTo>
                          <a:pt x="9670" y="24983"/>
                          <a:pt x="0" y="15312"/>
                          <a:pt x="0" y="3383"/>
                        </a:cubicBezTo>
                        <a:cubicBezTo>
                          <a:pt x="-1" y="2250"/>
                          <a:pt x="89" y="1118"/>
                          <a:pt x="266" y="-1"/>
                        </a:cubicBezTo>
                      </a:path>
                      <a:path w="26925" h="24983" stroke="0" extrusionOk="0">
                        <a:moveTo>
                          <a:pt x="26925" y="24316"/>
                        </a:moveTo>
                        <a:cubicBezTo>
                          <a:pt x="25184" y="24759"/>
                          <a:pt x="23395" y="24982"/>
                          <a:pt x="21600" y="24983"/>
                        </a:cubicBezTo>
                        <a:cubicBezTo>
                          <a:pt x="9670" y="24983"/>
                          <a:pt x="0" y="15312"/>
                          <a:pt x="0" y="3383"/>
                        </a:cubicBezTo>
                        <a:cubicBezTo>
                          <a:pt x="-1" y="2250"/>
                          <a:pt x="89" y="1118"/>
                          <a:pt x="266" y="-1"/>
                        </a:cubicBezTo>
                        <a:lnTo>
                          <a:pt x="21600" y="3383"/>
                        </a:lnTo>
                        <a:close/>
                      </a:path>
                    </a:pathLst>
                  </a:cu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540716" name="Freeform 1148"/>
                  <p:cNvSpPr>
                    <a:spLocks/>
                  </p:cNvSpPr>
                  <p:nvPr/>
                </p:nvSpPr>
                <p:spPr bwMode="auto">
                  <a:xfrm>
                    <a:off x="1120" y="2579"/>
                    <a:ext cx="79" cy="124"/>
                  </a:xfrm>
                  <a:custGeom>
                    <a:avLst/>
                    <a:gdLst>
                      <a:gd name="T0" fmla="*/ 79 w 79"/>
                      <a:gd name="T1" fmla="*/ 0 h 124"/>
                      <a:gd name="T2" fmla="*/ 0 w 79"/>
                      <a:gd name="T3" fmla="*/ 106 h 124"/>
                      <a:gd name="T4" fmla="*/ 71 w 79"/>
                      <a:gd name="T5" fmla="*/ 124 h 124"/>
                      <a:gd name="T6" fmla="*/ 79 w 79"/>
                      <a:gd name="T7" fmla="*/ 0 h 12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79"/>
                      <a:gd name="T13" fmla="*/ 0 h 124"/>
                      <a:gd name="T14" fmla="*/ 79 w 79"/>
                      <a:gd name="T15" fmla="*/ 124 h 12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79" h="124">
                        <a:moveTo>
                          <a:pt x="79" y="0"/>
                        </a:moveTo>
                        <a:lnTo>
                          <a:pt x="0" y="106"/>
                        </a:lnTo>
                        <a:lnTo>
                          <a:pt x="71" y="124"/>
                        </a:lnTo>
                        <a:lnTo>
                          <a:pt x="79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540717" name="Rectangle 1149"/>
                  <p:cNvSpPr>
                    <a:spLocks noChangeArrowheads="1"/>
                  </p:cNvSpPr>
                  <p:nvPr/>
                </p:nvSpPr>
                <p:spPr bwMode="auto">
                  <a:xfrm>
                    <a:off x="1005" y="2579"/>
                    <a:ext cx="81" cy="17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altLang="zh-TW">
                        <a:solidFill>
                          <a:srgbClr val="000000"/>
                        </a:solidFill>
                        <a:latin typeface="Times New Roman" pitchFamily="18" charset="0"/>
                      </a:rPr>
                      <a:t>+</a:t>
                    </a:r>
                    <a:endParaRPr lang="en-US" altLang="zh-TW" sz="2000" b="1">
                      <a:solidFill>
                        <a:srgbClr val="FFFFFF"/>
                      </a:solidFill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8" name="Group 1150"/>
                <p:cNvGrpSpPr>
                  <a:grpSpLocks/>
                </p:cNvGrpSpPr>
                <p:nvPr/>
              </p:nvGrpSpPr>
              <p:grpSpPr bwMode="auto">
                <a:xfrm>
                  <a:off x="843" y="1399"/>
                  <a:ext cx="646" cy="913"/>
                  <a:chOff x="1226" y="1473"/>
                  <a:chExt cx="646" cy="913"/>
                </a:xfrm>
              </p:grpSpPr>
              <p:sp>
                <p:nvSpPr>
                  <p:cNvPr id="540712" name="Arc 1151"/>
                  <p:cNvSpPr>
                    <a:spLocks/>
                  </p:cNvSpPr>
                  <p:nvPr/>
                </p:nvSpPr>
                <p:spPr bwMode="auto">
                  <a:xfrm>
                    <a:off x="1226" y="1672"/>
                    <a:ext cx="646" cy="714"/>
                  </a:xfrm>
                  <a:custGeom>
                    <a:avLst/>
                    <a:gdLst>
                      <a:gd name="T0" fmla="*/ 0 w 21600"/>
                      <a:gd name="T1" fmla="*/ 0 h 23857"/>
                      <a:gd name="T2" fmla="*/ 0 w 21600"/>
                      <a:gd name="T3" fmla="*/ 0 h 23857"/>
                      <a:gd name="T4" fmla="*/ 0 w 21600"/>
                      <a:gd name="T5" fmla="*/ 0 h 23857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3857"/>
                      <a:gd name="T11" fmla="*/ 21600 w 21600"/>
                      <a:gd name="T12" fmla="*/ 23857 h 2385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3857" fill="none" extrusionOk="0">
                        <a:moveTo>
                          <a:pt x="352" y="23857"/>
                        </a:moveTo>
                        <a:cubicBezTo>
                          <a:pt x="118" y="22574"/>
                          <a:pt x="0" y="21273"/>
                          <a:pt x="0" y="19969"/>
                        </a:cubicBezTo>
                        <a:cubicBezTo>
                          <a:pt x="-1" y="11219"/>
                          <a:pt x="5278" y="3334"/>
                          <a:pt x="13366" y="-1"/>
                        </a:cubicBezTo>
                      </a:path>
                      <a:path w="21600" h="23857" stroke="0" extrusionOk="0">
                        <a:moveTo>
                          <a:pt x="352" y="23857"/>
                        </a:moveTo>
                        <a:cubicBezTo>
                          <a:pt x="118" y="22574"/>
                          <a:pt x="0" y="21273"/>
                          <a:pt x="0" y="19969"/>
                        </a:cubicBezTo>
                        <a:cubicBezTo>
                          <a:pt x="-1" y="11219"/>
                          <a:pt x="5278" y="3334"/>
                          <a:pt x="13366" y="-1"/>
                        </a:cubicBezTo>
                        <a:lnTo>
                          <a:pt x="21600" y="19969"/>
                        </a:lnTo>
                        <a:close/>
                      </a:path>
                    </a:pathLst>
                  </a:custGeom>
                  <a:noFill/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540713" name="Freeform 1152"/>
                  <p:cNvSpPr>
                    <a:spLocks/>
                  </p:cNvSpPr>
                  <p:nvPr/>
                </p:nvSpPr>
                <p:spPr bwMode="auto">
                  <a:xfrm>
                    <a:off x="1615" y="1632"/>
                    <a:ext cx="133" cy="71"/>
                  </a:xfrm>
                  <a:custGeom>
                    <a:avLst/>
                    <a:gdLst>
                      <a:gd name="T0" fmla="*/ 133 w 133"/>
                      <a:gd name="T1" fmla="*/ 9 h 71"/>
                      <a:gd name="T2" fmla="*/ 0 w 133"/>
                      <a:gd name="T3" fmla="*/ 0 h 71"/>
                      <a:gd name="T4" fmla="*/ 18 w 133"/>
                      <a:gd name="T5" fmla="*/ 71 h 71"/>
                      <a:gd name="T6" fmla="*/ 133 w 133"/>
                      <a:gd name="T7" fmla="*/ 9 h 7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33"/>
                      <a:gd name="T13" fmla="*/ 0 h 71"/>
                      <a:gd name="T14" fmla="*/ 133 w 133"/>
                      <a:gd name="T15" fmla="*/ 71 h 71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33" h="71">
                        <a:moveTo>
                          <a:pt x="133" y="9"/>
                        </a:moveTo>
                        <a:lnTo>
                          <a:pt x="0" y="0"/>
                        </a:lnTo>
                        <a:lnTo>
                          <a:pt x="18" y="71"/>
                        </a:lnTo>
                        <a:lnTo>
                          <a:pt x="133" y="9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14288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540714" name="Rectangle 1153"/>
                  <p:cNvSpPr>
                    <a:spLocks noChangeArrowheads="1"/>
                  </p:cNvSpPr>
                  <p:nvPr/>
                </p:nvSpPr>
                <p:spPr bwMode="auto">
                  <a:xfrm>
                    <a:off x="1562" y="1473"/>
                    <a:ext cx="81" cy="17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altLang="zh-TW">
                        <a:solidFill>
                          <a:srgbClr val="000000"/>
                        </a:solidFill>
                        <a:latin typeface="Times New Roman" pitchFamily="18" charset="0"/>
                      </a:rPr>
                      <a:t>+</a:t>
                    </a:r>
                    <a:endParaRPr lang="en-US" altLang="zh-TW" sz="2000" b="1">
                      <a:solidFill>
                        <a:srgbClr val="FFFFFF"/>
                      </a:solidFill>
                      <a:latin typeface="Times New Roman" pitchFamily="18" charset="0"/>
                    </a:endParaRPr>
                  </a:p>
                </p:txBody>
              </p:sp>
            </p:grpSp>
            <p:pic>
              <p:nvPicPr>
                <p:cNvPr id="540711" name="Picture 1154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1436" y="2240"/>
                  <a:ext cx="283" cy="2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540681" name="Rectangle 1155"/>
            <p:cNvSpPr>
              <a:spLocks noChangeArrowheads="1"/>
            </p:cNvSpPr>
            <p:nvPr/>
          </p:nvSpPr>
          <p:spPr bwMode="auto">
            <a:xfrm>
              <a:off x="3038475" y="1323975"/>
              <a:ext cx="346710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b="1" u="sng">
                  <a:solidFill>
                    <a:srgbClr val="000000"/>
                  </a:solidFill>
                  <a:latin typeface="標楷體" pitchFamily="65" charset="-120"/>
                </a:rPr>
                <a:t>MJ</a:t>
              </a:r>
              <a:r>
                <a:rPr lang="zh-TW" altLang="en-US" b="1" u="sng">
                  <a:solidFill>
                    <a:srgbClr val="000000"/>
                  </a:solidFill>
                  <a:latin typeface="標楷體" pitchFamily="65" charset="-120"/>
                </a:rPr>
                <a:t>公司降低成本方案如何有效？</a:t>
              </a:r>
              <a:endParaRPr lang="zh-TW" altLang="en-US" sz="2000" b="1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grpSp>
          <p:nvGrpSpPr>
            <p:cNvPr id="9" name="Group 1156"/>
            <p:cNvGrpSpPr>
              <a:grpSpLocks/>
            </p:cNvGrpSpPr>
            <p:nvPr/>
          </p:nvGrpSpPr>
          <p:grpSpPr bwMode="auto">
            <a:xfrm>
              <a:off x="3941763" y="2619375"/>
              <a:ext cx="2251075" cy="2479675"/>
              <a:chOff x="2483" y="1606"/>
              <a:chExt cx="1503" cy="1562"/>
            </a:xfrm>
          </p:grpSpPr>
          <p:sp>
            <p:nvSpPr>
              <p:cNvPr id="540687" name="Rectangle 1157"/>
              <p:cNvSpPr>
                <a:spLocks noChangeArrowheads="1"/>
              </p:cNvSpPr>
              <p:nvPr/>
            </p:nvSpPr>
            <p:spPr bwMode="auto">
              <a:xfrm>
                <a:off x="2852" y="2954"/>
                <a:ext cx="61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zh-TW" altLang="en-US">
                    <a:solidFill>
                      <a:srgbClr val="000000"/>
                    </a:solidFill>
                    <a:latin typeface="Times New Roman" pitchFamily="18" charset="0"/>
                  </a:rPr>
                  <a:t>員工參與</a:t>
                </a:r>
                <a:endParaRPr lang="zh-TW" altLang="en-US" sz="2000" b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10" name="Group 1158"/>
              <p:cNvGrpSpPr>
                <a:grpSpLocks/>
              </p:cNvGrpSpPr>
              <p:nvPr/>
            </p:nvGrpSpPr>
            <p:grpSpPr bwMode="auto">
              <a:xfrm>
                <a:off x="2483" y="2226"/>
                <a:ext cx="881" cy="728"/>
                <a:chOff x="2784" y="2385"/>
                <a:chExt cx="903" cy="780"/>
              </a:xfrm>
            </p:grpSpPr>
            <p:sp>
              <p:nvSpPr>
                <p:cNvPr id="540699" name="Arc 1159"/>
                <p:cNvSpPr>
                  <a:spLocks/>
                </p:cNvSpPr>
                <p:nvPr/>
              </p:nvSpPr>
              <p:spPr bwMode="auto">
                <a:xfrm>
                  <a:off x="2819" y="2385"/>
                  <a:ext cx="868" cy="780"/>
                </a:xfrm>
                <a:custGeom>
                  <a:avLst/>
                  <a:gdLst>
                    <a:gd name="T0" fmla="*/ 0 w 20348"/>
                    <a:gd name="T1" fmla="*/ 0 h 18312"/>
                    <a:gd name="T2" fmla="*/ 0 w 20348"/>
                    <a:gd name="T3" fmla="*/ 0 h 18312"/>
                    <a:gd name="T4" fmla="*/ 0 w 20348"/>
                    <a:gd name="T5" fmla="*/ 0 h 18312"/>
                    <a:gd name="T6" fmla="*/ 0 60000 65536"/>
                    <a:gd name="T7" fmla="*/ 0 60000 65536"/>
                    <a:gd name="T8" fmla="*/ 0 60000 65536"/>
                    <a:gd name="T9" fmla="*/ 0 w 20348"/>
                    <a:gd name="T10" fmla="*/ 0 h 18312"/>
                    <a:gd name="T11" fmla="*/ 20348 w 20348"/>
                    <a:gd name="T12" fmla="*/ 18312 h 183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348" h="18312" fill="none" extrusionOk="0">
                      <a:moveTo>
                        <a:pt x="8892" y="18311"/>
                      </a:moveTo>
                      <a:cubicBezTo>
                        <a:pt x="4766" y="15730"/>
                        <a:pt x="1633" y="11832"/>
                        <a:pt x="0" y="7247"/>
                      </a:cubicBezTo>
                    </a:path>
                    <a:path w="20348" h="18312" stroke="0" extrusionOk="0">
                      <a:moveTo>
                        <a:pt x="8892" y="18311"/>
                      </a:moveTo>
                      <a:cubicBezTo>
                        <a:pt x="4766" y="15730"/>
                        <a:pt x="1633" y="11832"/>
                        <a:pt x="0" y="7247"/>
                      </a:cubicBezTo>
                      <a:lnTo>
                        <a:pt x="20348" y="0"/>
                      </a:lnTo>
                      <a:close/>
                    </a:path>
                  </a:pathLst>
                </a:custGeom>
                <a:noFill/>
                <a:ln w="14288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40700" name="Freeform 1160"/>
                <p:cNvSpPr>
                  <a:spLocks/>
                </p:cNvSpPr>
                <p:nvPr/>
              </p:nvSpPr>
              <p:spPr bwMode="auto">
                <a:xfrm>
                  <a:off x="2784" y="2579"/>
                  <a:ext cx="71" cy="124"/>
                </a:xfrm>
                <a:custGeom>
                  <a:avLst/>
                  <a:gdLst>
                    <a:gd name="T0" fmla="*/ 9 w 71"/>
                    <a:gd name="T1" fmla="*/ 0 h 124"/>
                    <a:gd name="T2" fmla="*/ 0 w 71"/>
                    <a:gd name="T3" fmla="*/ 124 h 124"/>
                    <a:gd name="T4" fmla="*/ 71 w 71"/>
                    <a:gd name="T5" fmla="*/ 106 h 124"/>
                    <a:gd name="T6" fmla="*/ 9 w 71"/>
                    <a:gd name="T7" fmla="*/ 0 h 1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1"/>
                    <a:gd name="T13" fmla="*/ 0 h 124"/>
                    <a:gd name="T14" fmla="*/ 71 w 71"/>
                    <a:gd name="T15" fmla="*/ 124 h 1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1" h="124">
                      <a:moveTo>
                        <a:pt x="9" y="0"/>
                      </a:moveTo>
                      <a:lnTo>
                        <a:pt x="0" y="124"/>
                      </a:lnTo>
                      <a:lnTo>
                        <a:pt x="71" y="106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14288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40701" name="Rectangle 1161"/>
                <p:cNvSpPr>
                  <a:spLocks noChangeArrowheads="1"/>
                </p:cNvSpPr>
                <p:nvPr/>
              </p:nvSpPr>
              <p:spPr bwMode="auto">
                <a:xfrm>
                  <a:off x="2899" y="2588"/>
                  <a:ext cx="88" cy="1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zh-TW">
                      <a:solidFill>
                        <a:srgbClr val="0000FF"/>
                      </a:solidFill>
                      <a:latin typeface="Times New Roman" pitchFamily="18" charset="0"/>
                    </a:rPr>
                    <a:t>+</a:t>
                  </a:r>
                  <a:endParaRPr lang="en-US" altLang="zh-TW" sz="2000" b="1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540689" name="Rectangle 1162"/>
              <p:cNvSpPr>
                <a:spLocks noChangeArrowheads="1"/>
              </p:cNvSpPr>
              <p:nvPr/>
            </p:nvSpPr>
            <p:spPr bwMode="auto">
              <a:xfrm>
                <a:off x="3249" y="1650"/>
                <a:ext cx="611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zh-TW" altLang="en-US">
                    <a:solidFill>
                      <a:srgbClr val="000000"/>
                    </a:solidFill>
                    <a:latin typeface="Times New Roman" pitchFamily="18" charset="0"/>
                  </a:rPr>
                  <a:t>工作壓力</a:t>
                </a:r>
                <a:endParaRPr lang="zh-TW" altLang="en-US" sz="2000" b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11" name="Group 1163"/>
              <p:cNvGrpSpPr>
                <a:grpSpLocks/>
              </p:cNvGrpSpPr>
              <p:nvPr/>
            </p:nvGrpSpPr>
            <p:grpSpPr bwMode="auto">
              <a:xfrm>
                <a:off x="2511" y="1606"/>
                <a:ext cx="986" cy="1354"/>
                <a:chOff x="2834" y="1765"/>
                <a:chExt cx="986" cy="1354"/>
              </a:xfrm>
            </p:grpSpPr>
            <p:sp>
              <p:nvSpPr>
                <p:cNvPr id="540696" name="Arc 1164"/>
                <p:cNvSpPr>
                  <a:spLocks/>
                </p:cNvSpPr>
                <p:nvPr/>
              </p:nvSpPr>
              <p:spPr bwMode="auto">
                <a:xfrm>
                  <a:off x="2834" y="1967"/>
                  <a:ext cx="986" cy="1152"/>
                </a:xfrm>
                <a:custGeom>
                  <a:avLst/>
                  <a:gdLst>
                    <a:gd name="T0" fmla="*/ 0 w 17305"/>
                    <a:gd name="T1" fmla="*/ 0 h 20229"/>
                    <a:gd name="T2" fmla="*/ 0 w 17305"/>
                    <a:gd name="T3" fmla="*/ 0 h 20229"/>
                    <a:gd name="T4" fmla="*/ 0 w 17305"/>
                    <a:gd name="T5" fmla="*/ 0 h 20229"/>
                    <a:gd name="T6" fmla="*/ 0 60000 65536"/>
                    <a:gd name="T7" fmla="*/ 0 60000 65536"/>
                    <a:gd name="T8" fmla="*/ 0 60000 65536"/>
                    <a:gd name="T9" fmla="*/ 0 w 17305"/>
                    <a:gd name="T10" fmla="*/ 0 h 20229"/>
                    <a:gd name="T11" fmla="*/ 17305 w 17305"/>
                    <a:gd name="T12" fmla="*/ 20229 h 2022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305" h="20229" fill="none" extrusionOk="0">
                      <a:moveTo>
                        <a:pt x="0" y="7302"/>
                      </a:moveTo>
                      <a:cubicBezTo>
                        <a:pt x="2477" y="3985"/>
                        <a:pt x="5855" y="1450"/>
                        <a:pt x="9732" y="-1"/>
                      </a:cubicBezTo>
                    </a:path>
                    <a:path w="17305" h="20229" stroke="0" extrusionOk="0">
                      <a:moveTo>
                        <a:pt x="0" y="7302"/>
                      </a:moveTo>
                      <a:cubicBezTo>
                        <a:pt x="2477" y="3985"/>
                        <a:pt x="5855" y="1450"/>
                        <a:pt x="9732" y="-1"/>
                      </a:cubicBezTo>
                      <a:lnTo>
                        <a:pt x="17305" y="20229"/>
                      </a:lnTo>
                      <a:close/>
                    </a:path>
                  </a:pathLst>
                </a:custGeom>
                <a:noFill/>
                <a:ln w="14288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40697" name="Freeform 1165"/>
                <p:cNvSpPr>
                  <a:spLocks/>
                </p:cNvSpPr>
                <p:nvPr/>
              </p:nvSpPr>
              <p:spPr bwMode="auto">
                <a:xfrm>
                  <a:off x="3377" y="1924"/>
                  <a:ext cx="133" cy="71"/>
                </a:xfrm>
                <a:custGeom>
                  <a:avLst/>
                  <a:gdLst>
                    <a:gd name="T0" fmla="*/ 133 w 133"/>
                    <a:gd name="T1" fmla="*/ 9 h 71"/>
                    <a:gd name="T2" fmla="*/ 0 w 133"/>
                    <a:gd name="T3" fmla="*/ 0 h 71"/>
                    <a:gd name="T4" fmla="*/ 18 w 133"/>
                    <a:gd name="T5" fmla="*/ 71 h 71"/>
                    <a:gd name="T6" fmla="*/ 133 w 133"/>
                    <a:gd name="T7" fmla="*/ 9 h 7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33"/>
                    <a:gd name="T13" fmla="*/ 0 h 71"/>
                    <a:gd name="T14" fmla="*/ 133 w 133"/>
                    <a:gd name="T15" fmla="*/ 71 h 7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33" h="71">
                      <a:moveTo>
                        <a:pt x="133" y="9"/>
                      </a:moveTo>
                      <a:lnTo>
                        <a:pt x="0" y="0"/>
                      </a:lnTo>
                      <a:lnTo>
                        <a:pt x="18" y="71"/>
                      </a:lnTo>
                      <a:lnTo>
                        <a:pt x="133" y="9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14288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40698" name="Rectangle 1166"/>
                <p:cNvSpPr>
                  <a:spLocks noChangeArrowheads="1"/>
                </p:cNvSpPr>
                <p:nvPr/>
              </p:nvSpPr>
              <p:spPr bwMode="auto">
                <a:xfrm>
                  <a:off x="3324" y="1765"/>
                  <a:ext cx="86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zh-TW">
                      <a:solidFill>
                        <a:srgbClr val="000000"/>
                      </a:solidFill>
                      <a:latin typeface="Times New Roman" pitchFamily="18" charset="0"/>
                    </a:rPr>
                    <a:t>+</a:t>
                  </a:r>
                  <a:endParaRPr lang="en-US" altLang="zh-TW" sz="2000" b="1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12" name="Group 1167"/>
              <p:cNvGrpSpPr>
                <a:grpSpLocks/>
              </p:cNvGrpSpPr>
              <p:nvPr/>
            </p:nvGrpSpPr>
            <p:grpSpPr bwMode="auto">
              <a:xfrm>
                <a:off x="3419" y="1820"/>
                <a:ext cx="567" cy="1348"/>
                <a:chOff x="3687" y="1995"/>
                <a:chExt cx="717" cy="1524"/>
              </a:xfrm>
            </p:grpSpPr>
            <p:sp>
              <p:nvSpPr>
                <p:cNvPr id="540693" name="Arc 1168"/>
                <p:cNvSpPr>
                  <a:spLocks/>
                </p:cNvSpPr>
                <p:nvPr/>
              </p:nvSpPr>
              <p:spPr bwMode="auto">
                <a:xfrm>
                  <a:off x="3687" y="1995"/>
                  <a:ext cx="717" cy="1301"/>
                </a:xfrm>
                <a:custGeom>
                  <a:avLst/>
                  <a:gdLst>
                    <a:gd name="T0" fmla="*/ 0 w 21600"/>
                    <a:gd name="T1" fmla="*/ 0 h 39190"/>
                    <a:gd name="T2" fmla="*/ 0 w 21600"/>
                    <a:gd name="T3" fmla="*/ 0 h 39190"/>
                    <a:gd name="T4" fmla="*/ 0 w 21600"/>
                    <a:gd name="T5" fmla="*/ 0 h 3919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39190"/>
                    <a:gd name="T11" fmla="*/ 21600 w 21600"/>
                    <a:gd name="T12" fmla="*/ 39190 h 3919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39190" fill="none" extrusionOk="0">
                      <a:moveTo>
                        <a:pt x="11722" y="0"/>
                      </a:moveTo>
                      <a:cubicBezTo>
                        <a:pt x="17880" y="3979"/>
                        <a:pt x="21600" y="10810"/>
                        <a:pt x="21600" y="18142"/>
                      </a:cubicBezTo>
                      <a:cubicBezTo>
                        <a:pt x="21600" y="28202"/>
                        <a:pt x="14653" y="36931"/>
                        <a:pt x="4850" y="39190"/>
                      </a:cubicBezTo>
                    </a:path>
                    <a:path w="21600" h="39190" stroke="0" extrusionOk="0">
                      <a:moveTo>
                        <a:pt x="11722" y="0"/>
                      </a:moveTo>
                      <a:cubicBezTo>
                        <a:pt x="17880" y="3979"/>
                        <a:pt x="21600" y="10810"/>
                        <a:pt x="21600" y="18142"/>
                      </a:cubicBezTo>
                      <a:cubicBezTo>
                        <a:pt x="21600" y="28202"/>
                        <a:pt x="14653" y="36931"/>
                        <a:pt x="4850" y="39190"/>
                      </a:cubicBezTo>
                      <a:lnTo>
                        <a:pt x="0" y="18142"/>
                      </a:lnTo>
                      <a:close/>
                    </a:path>
                  </a:pathLst>
                </a:custGeom>
                <a:noFill/>
                <a:ln w="14288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40694" name="Freeform 1169"/>
                <p:cNvSpPr>
                  <a:spLocks/>
                </p:cNvSpPr>
                <p:nvPr/>
              </p:nvSpPr>
              <p:spPr bwMode="auto">
                <a:xfrm>
                  <a:off x="3731" y="3252"/>
                  <a:ext cx="124" cy="71"/>
                </a:xfrm>
                <a:custGeom>
                  <a:avLst/>
                  <a:gdLst>
                    <a:gd name="T0" fmla="*/ 0 w 124"/>
                    <a:gd name="T1" fmla="*/ 53 h 71"/>
                    <a:gd name="T2" fmla="*/ 124 w 124"/>
                    <a:gd name="T3" fmla="*/ 71 h 71"/>
                    <a:gd name="T4" fmla="*/ 115 w 124"/>
                    <a:gd name="T5" fmla="*/ 0 h 71"/>
                    <a:gd name="T6" fmla="*/ 0 w 124"/>
                    <a:gd name="T7" fmla="*/ 53 h 7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4"/>
                    <a:gd name="T13" fmla="*/ 0 h 71"/>
                    <a:gd name="T14" fmla="*/ 124 w 124"/>
                    <a:gd name="T15" fmla="*/ 71 h 7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4" h="71">
                      <a:moveTo>
                        <a:pt x="0" y="53"/>
                      </a:moveTo>
                      <a:lnTo>
                        <a:pt x="124" y="71"/>
                      </a:lnTo>
                      <a:lnTo>
                        <a:pt x="115" y="0"/>
                      </a:lnTo>
                      <a:lnTo>
                        <a:pt x="0" y="53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14288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40695" name="Rectangle 1170"/>
                <p:cNvSpPr>
                  <a:spLocks noChangeArrowheads="1"/>
                </p:cNvSpPr>
                <p:nvPr/>
              </p:nvSpPr>
              <p:spPr bwMode="auto">
                <a:xfrm>
                  <a:off x="3829" y="3323"/>
                  <a:ext cx="64" cy="1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zh-TW">
                      <a:solidFill>
                        <a:srgbClr val="0000FF"/>
                      </a:solidFill>
                      <a:latin typeface="Times New Roman" pitchFamily="18" charset="0"/>
                    </a:rPr>
                    <a:t>-</a:t>
                  </a:r>
                  <a:endParaRPr lang="en-US" altLang="zh-TW" sz="2000" b="1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</p:grpSp>
          <p:pic>
            <p:nvPicPr>
              <p:cNvPr id="540692" name="Picture 1171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249" y="2239"/>
                <a:ext cx="283" cy="2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3" name="Group 1172"/>
            <p:cNvGrpSpPr>
              <a:grpSpLocks/>
            </p:cNvGrpSpPr>
            <p:nvPr/>
          </p:nvGrpSpPr>
          <p:grpSpPr bwMode="auto">
            <a:xfrm>
              <a:off x="5562600" y="4014788"/>
              <a:ext cx="1258888" cy="1212850"/>
              <a:chOff x="2120" y="2526"/>
              <a:chExt cx="653" cy="836"/>
            </a:xfrm>
          </p:grpSpPr>
          <p:sp>
            <p:nvSpPr>
              <p:cNvPr id="540684" name="Arc 1173"/>
              <p:cNvSpPr>
                <a:spLocks/>
              </p:cNvSpPr>
              <p:nvPr/>
            </p:nvSpPr>
            <p:spPr bwMode="auto">
              <a:xfrm>
                <a:off x="2120" y="2526"/>
                <a:ext cx="653" cy="616"/>
              </a:xfrm>
              <a:custGeom>
                <a:avLst/>
                <a:gdLst>
                  <a:gd name="T0" fmla="*/ 0 w 21528"/>
                  <a:gd name="T1" fmla="*/ 0 h 20312"/>
                  <a:gd name="T2" fmla="*/ 0 w 21528"/>
                  <a:gd name="T3" fmla="*/ 0 h 20312"/>
                  <a:gd name="T4" fmla="*/ 0 w 21528"/>
                  <a:gd name="T5" fmla="*/ 0 h 20312"/>
                  <a:gd name="T6" fmla="*/ 0 60000 65536"/>
                  <a:gd name="T7" fmla="*/ 0 60000 65536"/>
                  <a:gd name="T8" fmla="*/ 0 60000 65536"/>
                  <a:gd name="T9" fmla="*/ 0 w 21528"/>
                  <a:gd name="T10" fmla="*/ 0 h 20312"/>
                  <a:gd name="T11" fmla="*/ 21528 w 21528"/>
                  <a:gd name="T12" fmla="*/ 20312 h 203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28" h="20312" fill="none" extrusionOk="0">
                    <a:moveTo>
                      <a:pt x="21527" y="1765"/>
                    </a:moveTo>
                    <a:cubicBezTo>
                      <a:pt x="20836" y="10190"/>
                      <a:pt x="15295" y="17437"/>
                      <a:pt x="7347" y="20312"/>
                    </a:cubicBezTo>
                  </a:path>
                  <a:path w="21528" h="20312" stroke="0" extrusionOk="0">
                    <a:moveTo>
                      <a:pt x="21527" y="1765"/>
                    </a:moveTo>
                    <a:cubicBezTo>
                      <a:pt x="20836" y="10190"/>
                      <a:pt x="15295" y="17437"/>
                      <a:pt x="7347" y="20312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428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40685" name="Freeform 1174"/>
              <p:cNvSpPr>
                <a:spLocks/>
              </p:cNvSpPr>
              <p:nvPr/>
            </p:nvSpPr>
            <p:spPr bwMode="auto">
              <a:xfrm>
                <a:off x="2226" y="3101"/>
                <a:ext cx="124" cy="71"/>
              </a:xfrm>
              <a:custGeom>
                <a:avLst/>
                <a:gdLst>
                  <a:gd name="T0" fmla="*/ 0 w 124"/>
                  <a:gd name="T1" fmla="*/ 71 h 71"/>
                  <a:gd name="T2" fmla="*/ 124 w 124"/>
                  <a:gd name="T3" fmla="*/ 71 h 71"/>
                  <a:gd name="T4" fmla="*/ 107 w 124"/>
                  <a:gd name="T5" fmla="*/ 0 h 71"/>
                  <a:gd name="T6" fmla="*/ 0 w 124"/>
                  <a:gd name="T7" fmla="*/ 71 h 7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4"/>
                  <a:gd name="T13" fmla="*/ 0 h 71"/>
                  <a:gd name="T14" fmla="*/ 124 w 124"/>
                  <a:gd name="T15" fmla="*/ 71 h 7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4" h="71">
                    <a:moveTo>
                      <a:pt x="0" y="71"/>
                    </a:moveTo>
                    <a:lnTo>
                      <a:pt x="124" y="71"/>
                    </a:lnTo>
                    <a:lnTo>
                      <a:pt x="107" y="0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0000FF"/>
              </a:solidFill>
              <a:ln w="1428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40686" name="Rectangle 1175"/>
              <p:cNvSpPr>
                <a:spLocks noChangeArrowheads="1"/>
              </p:cNvSpPr>
              <p:nvPr/>
            </p:nvSpPr>
            <p:spPr bwMode="auto">
              <a:xfrm>
                <a:off x="2333" y="3173"/>
                <a:ext cx="67" cy="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TW">
                    <a:solidFill>
                      <a:srgbClr val="000000"/>
                    </a:solidFill>
                    <a:latin typeface="Times New Roman" pitchFamily="18" charset="0"/>
                  </a:rPr>
                  <a:t>+</a:t>
                </a:r>
                <a:endParaRPr lang="en-US" altLang="zh-TW" sz="2000" b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86391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132F0-FE94-4E05-AE82-61E01C80BE4C}" type="slidenum">
              <a:rPr lang="en-US" altLang="zh-TW"/>
              <a:pPr>
                <a:defRPr/>
              </a:pPr>
              <a:t>3</a:t>
            </a:fld>
            <a:endParaRPr lang="en-US" altLang="zh-TW"/>
          </a:p>
        </p:txBody>
      </p:sp>
      <p:sp>
        <p:nvSpPr>
          <p:cNvPr id="2172932" name="Rectangle 4"/>
          <p:cNvSpPr>
            <a:spLocks noChangeArrowheads="1"/>
          </p:cNvSpPr>
          <p:nvPr/>
        </p:nvSpPr>
        <p:spPr bwMode="auto">
          <a:xfrm>
            <a:off x="1106488" y="233363"/>
            <a:ext cx="7394575" cy="900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zh-TW" alt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心智模式活動</a:t>
            </a:r>
            <a:r>
              <a:rPr lang="zh-TW" alt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圖</a:t>
            </a:r>
          </a:p>
        </p:txBody>
      </p:sp>
      <p:pic>
        <p:nvPicPr>
          <p:cNvPr id="180228" name="Picture 5" descr="vb12a-f1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0" y="1223963"/>
            <a:ext cx="7467600" cy="485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80229" name="Text Box 6"/>
          <p:cNvSpPr txBox="1">
            <a:spLocks noChangeArrowheads="1"/>
          </p:cNvSpPr>
          <p:nvPr/>
        </p:nvSpPr>
        <p:spPr bwMode="auto">
          <a:xfrm>
            <a:off x="3176588" y="6129338"/>
            <a:ext cx="27238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dirty="0">
                <a:latin typeface="Times New Roman" pitchFamily="18" charset="0"/>
                <a:ea typeface="標楷體" pitchFamily="65" charset="-120"/>
              </a:rPr>
              <a:t>資料來源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</a:rPr>
              <a:t>：林東清</a:t>
            </a:r>
            <a:r>
              <a:rPr lang="zh-TW" altLang="en-US" dirty="0">
                <a:latin typeface="Times New Roman" pitchFamily="18" charset="0"/>
                <a:ea typeface="標楷體" pitchFamily="65" charset="-120"/>
              </a:rPr>
              <a:t>，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2007</a:t>
            </a:r>
          </a:p>
        </p:txBody>
      </p:sp>
      <p:sp>
        <p:nvSpPr>
          <p:cNvPr id="2" name="矩形 1"/>
          <p:cNvSpPr/>
          <p:nvPr/>
        </p:nvSpPr>
        <p:spPr>
          <a:xfrm>
            <a:off x="3707904" y="3789040"/>
            <a:ext cx="3240360" cy="15841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9346" y="188640"/>
            <a:ext cx="8229600" cy="1143000"/>
          </a:xfrm>
        </p:spPr>
        <p:txBody>
          <a:bodyPr/>
          <a:lstStyle/>
          <a:p>
            <a:r>
              <a:rPr lang="en-US" altLang="zh-TW" dirty="0" smtClean="0"/>
              <a:t>MJ</a:t>
            </a:r>
            <a:r>
              <a:rPr lang="zh-TW" altLang="en-US" dirty="0" smtClean="0"/>
              <a:t>公司</a:t>
            </a:r>
            <a:r>
              <a:rPr lang="en-US" altLang="zh-TW" dirty="0" smtClean="0"/>
              <a:t>CEO</a:t>
            </a:r>
            <a:r>
              <a:rPr lang="zh-TW" altLang="en-US" dirty="0" smtClean="0"/>
              <a:t>心智模式調整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BD86A-FA8F-4720-A10B-75D2A764E691}" type="slidenum">
              <a:rPr lang="en-US" altLang="zh-TW" smtClean="0">
                <a:solidFill>
                  <a:srgbClr val="FFFFFF"/>
                </a:solidFill>
              </a:rPr>
              <a:pPr>
                <a:defRPr/>
              </a:pPr>
              <a:t>30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90095" y="1949017"/>
            <a:ext cx="3329777" cy="380523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792483" y="2011097"/>
            <a:ext cx="1481207" cy="338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zh-TW" altLang="en-US" sz="2800" b="1" dirty="0">
                <a:solidFill>
                  <a:srgbClr val="FF0000"/>
                </a:solidFill>
              </a:rPr>
              <a:t>原心智模式</a:t>
            </a:r>
            <a:endParaRPr lang="zh-TW" alt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1568449" y="2914656"/>
            <a:ext cx="812024" cy="254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zh-TW" altLang="en-US">
                <a:solidFill>
                  <a:srgbClr val="000000"/>
                </a:solidFill>
                <a:latin typeface="Times New Roman" pitchFamily="18" charset="0"/>
              </a:rPr>
              <a:t>競爭激烈</a:t>
            </a:r>
            <a:endParaRPr lang="zh-TW" altLang="en-US" sz="20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8" name="Rectangle 6"/>
          <p:cNvSpPr>
            <a:spLocks noChangeArrowheads="1"/>
          </p:cNvSpPr>
          <p:nvPr/>
        </p:nvSpPr>
        <p:spPr bwMode="auto">
          <a:xfrm>
            <a:off x="2507516" y="3950069"/>
            <a:ext cx="812024" cy="254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zh-TW" altLang="en-US">
                <a:solidFill>
                  <a:srgbClr val="000000"/>
                </a:solidFill>
                <a:latin typeface="Times New Roman" pitchFamily="18" charset="0"/>
              </a:rPr>
              <a:t>降低成本</a:t>
            </a:r>
            <a:endParaRPr lang="zh-TW" altLang="en-US" sz="20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1556661" y="4799831"/>
            <a:ext cx="626044" cy="254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zh-TW" altLang="en-US">
                <a:solidFill>
                  <a:srgbClr val="000000"/>
                </a:solidFill>
                <a:latin typeface="Times New Roman" pitchFamily="18" charset="0"/>
              </a:rPr>
              <a:t>競爭力</a:t>
            </a:r>
            <a:endParaRPr lang="zh-TW" altLang="en-US" sz="20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524605" y="3950069"/>
            <a:ext cx="812024" cy="254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zh-TW" altLang="en-US">
                <a:solidFill>
                  <a:srgbClr val="000000"/>
                </a:solidFill>
                <a:latin typeface="Times New Roman" pitchFamily="18" charset="0"/>
              </a:rPr>
              <a:t>贏得訂單</a:t>
            </a:r>
            <a:endParaRPr lang="zh-TW" altLang="en-US" sz="2000" b="1">
              <a:solidFill>
                <a:srgbClr val="FFFFFF"/>
              </a:solidFill>
              <a:latin typeface="Times New Roman" pitchFamily="18" charset="0"/>
            </a:endParaRPr>
          </a:p>
        </p:txBody>
      </p:sp>
      <p:grpSp>
        <p:nvGrpSpPr>
          <p:cNvPr id="31" name="Group 9"/>
          <p:cNvGrpSpPr>
            <a:grpSpLocks/>
          </p:cNvGrpSpPr>
          <p:nvPr/>
        </p:nvGrpSpPr>
        <p:grpSpPr bwMode="auto">
          <a:xfrm>
            <a:off x="1927312" y="3117751"/>
            <a:ext cx="1206248" cy="822350"/>
            <a:chOff x="2049" y="1725"/>
            <a:chExt cx="921" cy="660"/>
          </a:xfrm>
        </p:grpSpPr>
        <p:sp>
          <p:nvSpPr>
            <p:cNvPr id="32" name="Arc 10"/>
            <p:cNvSpPr>
              <a:spLocks/>
            </p:cNvSpPr>
            <p:nvPr/>
          </p:nvSpPr>
          <p:spPr bwMode="auto">
            <a:xfrm>
              <a:off x="2049" y="1725"/>
              <a:ext cx="717" cy="651"/>
            </a:xfrm>
            <a:custGeom>
              <a:avLst/>
              <a:gdLst>
                <a:gd name="T0" fmla="*/ 0 w 21320"/>
                <a:gd name="T1" fmla="*/ 0 h 19370"/>
                <a:gd name="T2" fmla="*/ 0 w 21320"/>
                <a:gd name="T3" fmla="*/ 0 h 19370"/>
                <a:gd name="T4" fmla="*/ 0 w 21320"/>
                <a:gd name="T5" fmla="*/ 0 h 19370"/>
                <a:gd name="T6" fmla="*/ 0 60000 65536"/>
                <a:gd name="T7" fmla="*/ 0 60000 65536"/>
                <a:gd name="T8" fmla="*/ 0 60000 65536"/>
                <a:gd name="T9" fmla="*/ 0 w 21320"/>
                <a:gd name="T10" fmla="*/ 0 h 19370"/>
                <a:gd name="T11" fmla="*/ 21320 w 21320"/>
                <a:gd name="T12" fmla="*/ 19370 h 193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320" h="19370" fill="none" extrusionOk="0">
                  <a:moveTo>
                    <a:pt x="9558" y="-1"/>
                  </a:moveTo>
                  <a:cubicBezTo>
                    <a:pt x="15818" y="3089"/>
                    <a:pt x="20200" y="9013"/>
                    <a:pt x="21320" y="15904"/>
                  </a:cubicBezTo>
                </a:path>
                <a:path w="21320" h="19370" stroke="0" extrusionOk="0">
                  <a:moveTo>
                    <a:pt x="9558" y="-1"/>
                  </a:moveTo>
                  <a:cubicBezTo>
                    <a:pt x="15818" y="3089"/>
                    <a:pt x="20200" y="9013"/>
                    <a:pt x="21320" y="15904"/>
                  </a:cubicBezTo>
                  <a:lnTo>
                    <a:pt x="0" y="19370"/>
                  </a:lnTo>
                  <a:close/>
                </a:path>
              </a:pathLst>
            </a:custGeom>
            <a:noFill/>
            <a:ln w="142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33" name="Freeform 11"/>
            <p:cNvSpPr>
              <a:spLocks/>
            </p:cNvSpPr>
            <p:nvPr/>
          </p:nvSpPr>
          <p:spPr bwMode="auto">
            <a:xfrm>
              <a:off x="2722" y="2261"/>
              <a:ext cx="71" cy="124"/>
            </a:xfrm>
            <a:custGeom>
              <a:avLst/>
              <a:gdLst>
                <a:gd name="T0" fmla="*/ 44 w 71"/>
                <a:gd name="T1" fmla="*/ 124 h 124"/>
                <a:gd name="T2" fmla="*/ 71 w 71"/>
                <a:gd name="T3" fmla="*/ 0 h 124"/>
                <a:gd name="T4" fmla="*/ 0 w 71"/>
                <a:gd name="T5" fmla="*/ 0 h 124"/>
                <a:gd name="T6" fmla="*/ 44 w 71"/>
                <a:gd name="T7" fmla="*/ 124 h 1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1"/>
                <a:gd name="T13" fmla="*/ 0 h 124"/>
                <a:gd name="T14" fmla="*/ 71 w 71"/>
                <a:gd name="T15" fmla="*/ 124 h 1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1" h="124">
                  <a:moveTo>
                    <a:pt x="44" y="124"/>
                  </a:moveTo>
                  <a:lnTo>
                    <a:pt x="71" y="0"/>
                  </a:lnTo>
                  <a:lnTo>
                    <a:pt x="0" y="0"/>
                  </a:lnTo>
                  <a:lnTo>
                    <a:pt x="44" y="124"/>
                  </a:lnTo>
                  <a:close/>
                </a:path>
              </a:pathLst>
            </a:custGeom>
            <a:solidFill>
              <a:srgbClr val="0000FF"/>
            </a:solidFill>
            <a:ln w="142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34" name="Rectangle 12"/>
            <p:cNvSpPr>
              <a:spLocks noChangeArrowheads="1"/>
            </p:cNvSpPr>
            <p:nvPr/>
          </p:nvSpPr>
          <p:spPr bwMode="auto">
            <a:xfrm>
              <a:off x="2837" y="2181"/>
              <a:ext cx="133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>
                  <a:solidFill>
                    <a:srgbClr val="000000"/>
                  </a:solidFill>
                  <a:latin typeface="Times New Roman" pitchFamily="18" charset="0"/>
                </a:rPr>
                <a:t>+</a:t>
              </a:r>
              <a:endParaRPr lang="en-US" altLang="zh-TW" sz="2000" b="1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5" name="Group 13"/>
          <p:cNvGrpSpPr>
            <a:grpSpLocks/>
          </p:cNvGrpSpPr>
          <p:nvPr/>
        </p:nvGrpSpPr>
        <p:grpSpPr bwMode="auto">
          <a:xfrm>
            <a:off x="2020301" y="4115785"/>
            <a:ext cx="855245" cy="1059087"/>
            <a:chOff x="2120" y="2526"/>
            <a:chExt cx="653" cy="850"/>
          </a:xfrm>
        </p:grpSpPr>
        <p:sp>
          <p:nvSpPr>
            <p:cNvPr id="36" name="Arc 14"/>
            <p:cNvSpPr>
              <a:spLocks/>
            </p:cNvSpPr>
            <p:nvPr/>
          </p:nvSpPr>
          <p:spPr bwMode="auto">
            <a:xfrm>
              <a:off x="2120" y="2526"/>
              <a:ext cx="653" cy="616"/>
            </a:xfrm>
            <a:custGeom>
              <a:avLst/>
              <a:gdLst>
                <a:gd name="T0" fmla="*/ 0 w 21528"/>
                <a:gd name="T1" fmla="*/ 0 h 20312"/>
                <a:gd name="T2" fmla="*/ 0 w 21528"/>
                <a:gd name="T3" fmla="*/ 0 h 20312"/>
                <a:gd name="T4" fmla="*/ 0 w 21528"/>
                <a:gd name="T5" fmla="*/ 0 h 20312"/>
                <a:gd name="T6" fmla="*/ 0 60000 65536"/>
                <a:gd name="T7" fmla="*/ 0 60000 65536"/>
                <a:gd name="T8" fmla="*/ 0 60000 65536"/>
                <a:gd name="T9" fmla="*/ 0 w 21528"/>
                <a:gd name="T10" fmla="*/ 0 h 20312"/>
                <a:gd name="T11" fmla="*/ 21528 w 21528"/>
                <a:gd name="T12" fmla="*/ 20312 h 203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28" h="20312" fill="none" extrusionOk="0">
                  <a:moveTo>
                    <a:pt x="21527" y="1765"/>
                  </a:moveTo>
                  <a:cubicBezTo>
                    <a:pt x="20836" y="10190"/>
                    <a:pt x="15295" y="17437"/>
                    <a:pt x="7347" y="20312"/>
                  </a:cubicBezTo>
                </a:path>
                <a:path w="21528" h="20312" stroke="0" extrusionOk="0">
                  <a:moveTo>
                    <a:pt x="21527" y="1765"/>
                  </a:moveTo>
                  <a:cubicBezTo>
                    <a:pt x="20836" y="10190"/>
                    <a:pt x="15295" y="17437"/>
                    <a:pt x="7347" y="20312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42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37" name="Freeform 15"/>
            <p:cNvSpPr>
              <a:spLocks/>
            </p:cNvSpPr>
            <p:nvPr/>
          </p:nvSpPr>
          <p:spPr bwMode="auto">
            <a:xfrm>
              <a:off x="2226" y="3101"/>
              <a:ext cx="124" cy="71"/>
            </a:xfrm>
            <a:custGeom>
              <a:avLst/>
              <a:gdLst>
                <a:gd name="T0" fmla="*/ 0 w 124"/>
                <a:gd name="T1" fmla="*/ 71 h 71"/>
                <a:gd name="T2" fmla="*/ 124 w 124"/>
                <a:gd name="T3" fmla="*/ 71 h 71"/>
                <a:gd name="T4" fmla="*/ 107 w 124"/>
                <a:gd name="T5" fmla="*/ 0 h 71"/>
                <a:gd name="T6" fmla="*/ 0 w 124"/>
                <a:gd name="T7" fmla="*/ 71 h 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4"/>
                <a:gd name="T13" fmla="*/ 0 h 71"/>
                <a:gd name="T14" fmla="*/ 124 w 124"/>
                <a:gd name="T15" fmla="*/ 71 h 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4" h="71">
                  <a:moveTo>
                    <a:pt x="0" y="71"/>
                  </a:moveTo>
                  <a:lnTo>
                    <a:pt x="124" y="71"/>
                  </a:lnTo>
                  <a:lnTo>
                    <a:pt x="107" y="0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0000FF"/>
            </a:solidFill>
            <a:ln w="142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38" name="Rectangle 16"/>
            <p:cNvSpPr>
              <a:spLocks noChangeArrowheads="1"/>
            </p:cNvSpPr>
            <p:nvPr/>
          </p:nvSpPr>
          <p:spPr bwMode="auto">
            <a:xfrm>
              <a:off x="2333" y="3172"/>
              <a:ext cx="133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>
                  <a:solidFill>
                    <a:srgbClr val="000000"/>
                  </a:solidFill>
                  <a:latin typeface="Times New Roman" pitchFamily="18" charset="0"/>
                </a:rPr>
                <a:t>+</a:t>
              </a:r>
              <a:endParaRPr lang="en-US" altLang="zh-TW" sz="2000" b="1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9" name="Group 17"/>
          <p:cNvGrpSpPr>
            <a:grpSpLocks/>
          </p:cNvGrpSpPr>
          <p:nvPr/>
        </p:nvGrpSpPr>
        <p:grpSpPr bwMode="auto">
          <a:xfrm>
            <a:off x="559968" y="4181822"/>
            <a:ext cx="1020269" cy="870943"/>
            <a:chOff x="1005" y="2579"/>
            <a:chExt cx="779" cy="699"/>
          </a:xfrm>
        </p:grpSpPr>
        <p:sp>
          <p:nvSpPr>
            <p:cNvPr id="40" name="Arc 18"/>
            <p:cNvSpPr>
              <a:spLocks/>
            </p:cNvSpPr>
            <p:nvPr/>
          </p:nvSpPr>
          <p:spPr bwMode="auto">
            <a:xfrm>
              <a:off x="1155" y="2695"/>
              <a:ext cx="629" cy="583"/>
            </a:xfrm>
            <a:custGeom>
              <a:avLst/>
              <a:gdLst>
                <a:gd name="T0" fmla="*/ 0 w 26925"/>
                <a:gd name="T1" fmla="*/ 0 h 24983"/>
                <a:gd name="T2" fmla="*/ 0 w 26925"/>
                <a:gd name="T3" fmla="*/ 0 h 24983"/>
                <a:gd name="T4" fmla="*/ 0 w 26925"/>
                <a:gd name="T5" fmla="*/ 0 h 24983"/>
                <a:gd name="T6" fmla="*/ 0 60000 65536"/>
                <a:gd name="T7" fmla="*/ 0 60000 65536"/>
                <a:gd name="T8" fmla="*/ 0 60000 65536"/>
                <a:gd name="T9" fmla="*/ 0 w 26925"/>
                <a:gd name="T10" fmla="*/ 0 h 24983"/>
                <a:gd name="T11" fmla="*/ 26925 w 26925"/>
                <a:gd name="T12" fmla="*/ 24983 h 249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925" h="24983" fill="none" extrusionOk="0">
                  <a:moveTo>
                    <a:pt x="26925" y="24316"/>
                  </a:moveTo>
                  <a:cubicBezTo>
                    <a:pt x="25184" y="24759"/>
                    <a:pt x="23395" y="24982"/>
                    <a:pt x="21600" y="24983"/>
                  </a:cubicBezTo>
                  <a:cubicBezTo>
                    <a:pt x="9670" y="24983"/>
                    <a:pt x="0" y="15312"/>
                    <a:pt x="0" y="3383"/>
                  </a:cubicBezTo>
                  <a:cubicBezTo>
                    <a:pt x="-1" y="2250"/>
                    <a:pt x="89" y="1118"/>
                    <a:pt x="266" y="-1"/>
                  </a:cubicBezTo>
                </a:path>
                <a:path w="26925" h="24983" stroke="0" extrusionOk="0">
                  <a:moveTo>
                    <a:pt x="26925" y="24316"/>
                  </a:moveTo>
                  <a:cubicBezTo>
                    <a:pt x="25184" y="24759"/>
                    <a:pt x="23395" y="24982"/>
                    <a:pt x="21600" y="24983"/>
                  </a:cubicBezTo>
                  <a:cubicBezTo>
                    <a:pt x="9670" y="24983"/>
                    <a:pt x="0" y="15312"/>
                    <a:pt x="0" y="3383"/>
                  </a:cubicBezTo>
                  <a:cubicBezTo>
                    <a:pt x="-1" y="2250"/>
                    <a:pt x="89" y="1118"/>
                    <a:pt x="266" y="-1"/>
                  </a:cubicBezTo>
                  <a:lnTo>
                    <a:pt x="21600" y="3383"/>
                  </a:lnTo>
                  <a:close/>
                </a:path>
              </a:pathLst>
            </a:custGeom>
            <a:noFill/>
            <a:ln w="142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41" name="Freeform 19"/>
            <p:cNvSpPr>
              <a:spLocks/>
            </p:cNvSpPr>
            <p:nvPr/>
          </p:nvSpPr>
          <p:spPr bwMode="auto">
            <a:xfrm>
              <a:off x="1120" y="2579"/>
              <a:ext cx="79" cy="124"/>
            </a:xfrm>
            <a:custGeom>
              <a:avLst/>
              <a:gdLst>
                <a:gd name="T0" fmla="*/ 79 w 79"/>
                <a:gd name="T1" fmla="*/ 0 h 124"/>
                <a:gd name="T2" fmla="*/ 0 w 79"/>
                <a:gd name="T3" fmla="*/ 106 h 124"/>
                <a:gd name="T4" fmla="*/ 71 w 79"/>
                <a:gd name="T5" fmla="*/ 124 h 124"/>
                <a:gd name="T6" fmla="*/ 79 w 79"/>
                <a:gd name="T7" fmla="*/ 0 h 1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9"/>
                <a:gd name="T13" fmla="*/ 0 h 124"/>
                <a:gd name="T14" fmla="*/ 79 w 79"/>
                <a:gd name="T15" fmla="*/ 124 h 1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9" h="124">
                  <a:moveTo>
                    <a:pt x="79" y="0"/>
                  </a:moveTo>
                  <a:lnTo>
                    <a:pt x="0" y="106"/>
                  </a:lnTo>
                  <a:lnTo>
                    <a:pt x="71" y="12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000FF"/>
            </a:solidFill>
            <a:ln w="142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42" name="Rectangle 20"/>
            <p:cNvSpPr>
              <a:spLocks noChangeArrowheads="1"/>
            </p:cNvSpPr>
            <p:nvPr/>
          </p:nvSpPr>
          <p:spPr bwMode="auto">
            <a:xfrm>
              <a:off x="1005" y="2579"/>
              <a:ext cx="133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>
                  <a:solidFill>
                    <a:srgbClr val="000000"/>
                  </a:solidFill>
                  <a:latin typeface="Times New Roman" pitchFamily="18" charset="0"/>
                </a:rPr>
                <a:t>+</a:t>
              </a:r>
              <a:endParaRPr lang="en-US" altLang="zh-TW" sz="2000" b="1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3" name="Group 21"/>
          <p:cNvGrpSpPr>
            <a:grpSpLocks/>
          </p:cNvGrpSpPr>
          <p:nvPr/>
        </p:nvGrpSpPr>
        <p:grpSpPr bwMode="auto">
          <a:xfrm>
            <a:off x="849415" y="2803763"/>
            <a:ext cx="846077" cy="1137584"/>
            <a:chOff x="1226" y="1473"/>
            <a:chExt cx="646" cy="913"/>
          </a:xfrm>
        </p:grpSpPr>
        <p:sp>
          <p:nvSpPr>
            <p:cNvPr id="44" name="Arc 22"/>
            <p:cNvSpPr>
              <a:spLocks/>
            </p:cNvSpPr>
            <p:nvPr/>
          </p:nvSpPr>
          <p:spPr bwMode="auto">
            <a:xfrm>
              <a:off x="1226" y="1672"/>
              <a:ext cx="646" cy="714"/>
            </a:xfrm>
            <a:custGeom>
              <a:avLst/>
              <a:gdLst>
                <a:gd name="T0" fmla="*/ 0 w 21600"/>
                <a:gd name="T1" fmla="*/ 0 h 23857"/>
                <a:gd name="T2" fmla="*/ 0 w 21600"/>
                <a:gd name="T3" fmla="*/ 0 h 23857"/>
                <a:gd name="T4" fmla="*/ 0 w 21600"/>
                <a:gd name="T5" fmla="*/ 0 h 2385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3857"/>
                <a:gd name="T11" fmla="*/ 21600 w 21600"/>
                <a:gd name="T12" fmla="*/ 23857 h 238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3857" fill="none" extrusionOk="0">
                  <a:moveTo>
                    <a:pt x="352" y="23857"/>
                  </a:moveTo>
                  <a:cubicBezTo>
                    <a:pt x="118" y="22574"/>
                    <a:pt x="0" y="21273"/>
                    <a:pt x="0" y="19969"/>
                  </a:cubicBezTo>
                  <a:cubicBezTo>
                    <a:pt x="-1" y="11219"/>
                    <a:pt x="5278" y="3334"/>
                    <a:pt x="13366" y="-1"/>
                  </a:cubicBezTo>
                </a:path>
                <a:path w="21600" h="23857" stroke="0" extrusionOk="0">
                  <a:moveTo>
                    <a:pt x="352" y="23857"/>
                  </a:moveTo>
                  <a:cubicBezTo>
                    <a:pt x="118" y="22574"/>
                    <a:pt x="0" y="21273"/>
                    <a:pt x="0" y="19969"/>
                  </a:cubicBezTo>
                  <a:cubicBezTo>
                    <a:pt x="-1" y="11219"/>
                    <a:pt x="5278" y="3334"/>
                    <a:pt x="13366" y="-1"/>
                  </a:cubicBezTo>
                  <a:lnTo>
                    <a:pt x="21600" y="19969"/>
                  </a:lnTo>
                  <a:close/>
                </a:path>
              </a:pathLst>
            </a:custGeom>
            <a:noFill/>
            <a:ln w="142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45" name="Freeform 23"/>
            <p:cNvSpPr>
              <a:spLocks/>
            </p:cNvSpPr>
            <p:nvPr/>
          </p:nvSpPr>
          <p:spPr bwMode="auto">
            <a:xfrm>
              <a:off x="1615" y="1632"/>
              <a:ext cx="133" cy="71"/>
            </a:xfrm>
            <a:custGeom>
              <a:avLst/>
              <a:gdLst>
                <a:gd name="T0" fmla="*/ 133 w 133"/>
                <a:gd name="T1" fmla="*/ 9 h 71"/>
                <a:gd name="T2" fmla="*/ 0 w 133"/>
                <a:gd name="T3" fmla="*/ 0 h 71"/>
                <a:gd name="T4" fmla="*/ 18 w 133"/>
                <a:gd name="T5" fmla="*/ 71 h 71"/>
                <a:gd name="T6" fmla="*/ 133 w 133"/>
                <a:gd name="T7" fmla="*/ 9 h 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3"/>
                <a:gd name="T13" fmla="*/ 0 h 71"/>
                <a:gd name="T14" fmla="*/ 133 w 133"/>
                <a:gd name="T15" fmla="*/ 71 h 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3" h="71">
                  <a:moveTo>
                    <a:pt x="133" y="9"/>
                  </a:moveTo>
                  <a:lnTo>
                    <a:pt x="0" y="0"/>
                  </a:lnTo>
                  <a:lnTo>
                    <a:pt x="18" y="71"/>
                  </a:lnTo>
                  <a:lnTo>
                    <a:pt x="133" y="9"/>
                  </a:lnTo>
                  <a:close/>
                </a:path>
              </a:pathLst>
            </a:custGeom>
            <a:solidFill>
              <a:srgbClr val="0000FF"/>
            </a:solidFill>
            <a:ln w="142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46" name="Rectangle 24"/>
            <p:cNvSpPr>
              <a:spLocks noChangeArrowheads="1"/>
            </p:cNvSpPr>
            <p:nvPr/>
          </p:nvSpPr>
          <p:spPr bwMode="auto">
            <a:xfrm>
              <a:off x="1562" y="1473"/>
              <a:ext cx="133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>
                  <a:solidFill>
                    <a:srgbClr val="000000"/>
                  </a:solidFill>
                  <a:latin typeface="Times New Roman" pitchFamily="18" charset="0"/>
                </a:rPr>
                <a:t>+</a:t>
              </a:r>
              <a:endParaRPr lang="en-US" altLang="zh-TW" sz="2000" b="1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pic>
        <p:nvPicPr>
          <p:cNvPr id="47" name="Picture 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6077" y="3851636"/>
            <a:ext cx="370649" cy="352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" name="Rectangle 1125"/>
          <p:cNvSpPr>
            <a:spLocks noChangeArrowheads="1"/>
          </p:cNvSpPr>
          <p:nvPr/>
        </p:nvSpPr>
        <p:spPr bwMode="auto">
          <a:xfrm>
            <a:off x="3559032" y="1910485"/>
            <a:ext cx="5581014" cy="406894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102" name="Rectangle 1126"/>
          <p:cNvSpPr>
            <a:spLocks noChangeArrowheads="1"/>
          </p:cNvSpPr>
          <p:nvPr/>
        </p:nvSpPr>
        <p:spPr bwMode="auto">
          <a:xfrm>
            <a:off x="7540376" y="3874345"/>
            <a:ext cx="1170028" cy="230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zh-TW" altLang="en-US">
                <a:solidFill>
                  <a:srgbClr val="000000"/>
                </a:solidFill>
                <a:latin typeface="Times New Roman" pitchFamily="18" charset="0"/>
              </a:rPr>
              <a:t>獎勵與教育訓練</a:t>
            </a:r>
            <a:endParaRPr lang="zh-TW" altLang="en-US" sz="20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3" name="Rectangle 1127"/>
          <p:cNvSpPr>
            <a:spLocks noChangeArrowheads="1"/>
          </p:cNvSpPr>
          <p:nvPr/>
        </p:nvSpPr>
        <p:spPr bwMode="auto">
          <a:xfrm>
            <a:off x="7836365" y="2703224"/>
            <a:ext cx="668587" cy="23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zh-TW" altLang="en-US">
                <a:solidFill>
                  <a:srgbClr val="000000"/>
                </a:solidFill>
                <a:latin typeface="Times New Roman" pitchFamily="18" charset="0"/>
              </a:rPr>
              <a:t>成本公開</a:t>
            </a:r>
            <a:endParaRPr lang="zh-TW" altLang="en-US" sz="2000" b="1">
              <a:solidFill>
                <a:srgbClr val="FFFFFF"/>
              </a:solidFill>
              <a:latin typeface="Times New Roman" pitchFamily="18" charset="0"/>
            </a:endParaRPr>
          </a:p>
        </p:txBody>
      </p:sp>
      <p:grpSp>
        <p:nvGrpSpPr>
          <p:cNvPr id="104" name="Group 1128"/>
          <p:cNvGrpSpPr>
            <a:grpSpLocks/>
          </p:cNvGrpSpPr>
          <p:nvPr/>
        </p:nvGrpSpPr>
        <p:grpSpPr bwMode="auto">
          <a:xfrm>
            <a:off x="6487583" y="2929721"/>
            <a:ext cx="1777096" cy="1023232"/>
            <a:chOff x="3077" y="1605"/>
            <a:chExt cx="1503" cy="1160"/>
          </a:xfrm>
        </p:grpSpPr>
        <p:sp>
          <p:nvSpPr>
            <p:cNvPr id="149" name="Arc 1129"/>
            <p:cNvSpPr>
              <a:spLocks/>
            </p:cNvSpPr>
            <p:nvPr/>
          </p:nvSpPr>
          <p:spPr bwMode="auto">
            <a:xfrm>
              <a:off x="3077" y="1605"/>
              <a:ext cx="1503" cy="902"/>
            </a:xfrm>
            <a:custGeom>
              <a:avLst/>
              <a:gdLst>
                <a:gd name="T0" fmla="*/ 0 w 21554"/>
                <a:gd name="T1" fmla="*/ 0 h 12937"/>
                <a:gd name="T2" fmla="*/ 0 w 21554"/>
                <a:gd name="T3" fmla="*/ 0 h 12937"/>
                <a:gd name="T4" fmla="*/ 0 w 21554"/>
                <a:gd name="T5" fmla="*/ 0 h 12937"/>
                <a:gd name="T6" fmla="*/ 0 60000 65536"/>
                <a:gd name="T7" fmla="*/ 0 60000 65536"/>
                <a:gd name="T8" fmla="*/ 0 60000 65536"/>
                <a:gd name="T9" fmla="*/ 0 w 21554"/>
                <a:gd name="T10" fmla="*/ 0 h 12937"/>
                <a:gd name="T11" fmla="*/ 21554 w 21554"/>
                <a:gd name="T12" fmla="*/ 12937 h 129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54" h="12937" fill="none" extrusionOk="0">
                  <a:moveTo>
                    <a:pt x="21553" y="1410"/>
                  </a:moveTo>
                  <a:cubicBezTo>
                    <a:pt x="21280" y="5583"/>
                    <a:pt x="19802" y="9587"/>
                    <a:pt x="17297" y="12936"/>
                  </a:cubicBezTo>
                </a:path>
                <a:path w="21554" h="12937" stroke="0" extrusionOk="0">
                  <a:moveTo>
                    <a:pt x="21553" y="1410"/>
                  </a:moveTo>
                  <a:cubicBezTo>
                    <a:pt x="21280" y="5583"/>
                    <a:pt x="19802" y="9587"/>
                    <a:pt x="17297" y="12936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42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50" name="Freeform 1130"/>
            <p:cNvSpPr>
              <a:spLocks/>
            </p:cNvSpPr>
            <p:nvPr/>
          </p:nvSpPr>
          <p:spPr bwMode="auto">
            <a:xfrm>
              <a:off x="4200" y="2478"/>
              <a:ext cx="107" cy="125"/>
            </a:xfrm>
            <a:custGeom>
              <a:avLst/>
              <a:gdLst>
                <a:gd name="T0" fmla="*/ 0 w 107"/>
                <a:gd name="T1" fmla="*/ 125 h 125"/>
                <a:gd name="T2" fmla="*/ 107 w 107"/>
                <a:gd name="T3" fmla="*/ 54 h 125"/>
                <a:gd name="T4" fmla="*/ 54 w 107"/>
                <a:gd name="T5" fmla="*/ 0 h 125"/>
                <a:gd name="T6" fmla="*/ 0 w 107"/>
                <a:gd name="T7" fmla="*/ 125 h 1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25"/>
                <a:gd name="T14" fmla="*/ 107 w 107"/>
                <a:gd name="T15" fmla="*/ 125 h 1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25">
                  <a:moveTo>
                    <a:pt x="0" y="125"/>
                  </a:moveTo>
                  <a:lnTo>
                    <a:pt x="107" y="54"/>
                  </a:lnTo>
                  <a:lnTo>
                    <a:pt x="54" y="0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0000FF"/>
            </a:solidFill>
            <a:ln w="142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51" name="Rectangle 1131"/>
            <p:cNvSpPr>
              <a:spLocks noChangeArrowheads="1"/>
            </p:cNvSpPr>
            <p:nvPr/>
          </p:nvSpPr>
          <p:spPr bwMode="auto">
            <a:xfrm>
              <a:off x="4334" y="2503"/>
              <a:ext cx="79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>
                  <a:solidFill>
                    <a:srgbClr val="000000"/>
                  </a:solidFill>
                  <a:latin typeface="Times New Roman" pitchFamily="18" charset="0"/>
                </a:rPr>
                <a:t>+</a:t>
              </a:r>
              <a:endParaRPr lang="en-US" altLang="zh-TW" sz="2000" b="1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05" name="Group 1132"/>
          <p:cNvGrpSpPr>
            <a:grpSpLocks/>
          </p:cNvGrpSpPr>
          <p:nvPr/>
        </p:nvGrpSpPr>
        <p:grpSpPr bwMode="auto">
          <a:xfrm>
            <a:off x="3637962" y="2671248"/>
            <a:ext cx="2674349" cy="2494129"/>
            <a:chOff x="595" y="1399"/>
            <a:chExt cx="2304" cy="1872"/>
          </a:xfrm>
        </p:grpSpPr>
        <p:sp>
          <p:nvSpPr>
            <p:cNvPr id="127" name="Rectangle 1133"/>
            <p:cNvSpPr>
              <a:spLocks noChangeArrowheads="1"/>
            </p:cNvSpPr>
            <p:nvPr/>
          </p:nvSpPr>
          <p:spPr bwMode="auto">
            <a:xfrm>
              <a:off x="2275" y="2282"/>
              <a:ext cx="624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TW" altLang="en-US">
                  <a:solidFill>
                    <a:srgbClr val="000000"/>
                  </a:solidFill>
                  <a:latin typeface="Times New Roman" pitchFamily="18" charset="0"/>
                </a:rPr>
                <a:t>降低成本</a:t>
              </a:r>
              <a:endParaRPr lang="zh-TW" altLang="en-US" sz="2000" b="1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grpSp>
          <p:nvGrpSpPr>
            <p:cNvPr id="128" name="Group 1134"/>
            <p:cNvGrpSpPr>
              <a:grpSpLocks/>
            </p:cNvGrpSpPr>
            <p:nvPr/>
          </p:nvGrpSpPr>
          <p:grpSpPr bwMode="auto">
            <a:xfrm>
              <a:off x="595" y="1399"/>
              <a:ext cx="1940" cy="1872"/>
              <a:chOff x="595" y="1399"/>
              <a:chExt cx="1940" cy="1872"/>
            </a:xfrm>
          </p:grpSpPr>
          <p:sp>
            <p:nvSpPr>
              <p:cNvPr id="129" name="Rectangle 1135"/>
              <p:cNvSpPr>
                <a:spLocks noChangeArrowheads="1"/>
              </p:cNvSpPr>
              <p:nvPr/>
            </p:nvSpPr>
            <p:spPr bwMode="auto">
              <a:xfrm>
                <a:off x="1392" y="1488"/>
                <a:ext cx="57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zh-TW" altLang="en-US">
                    <a:solidFill>
                      <a:srgbClr val="000000"/>
                    </a:solidFill>
                    <a:latin typeface="Times New Roman" pitchFamily="18" charset="0"/>
                  </a:rPr>
                  <a:t>競爭激烈</a:t>
                </a:r>
                <a:endParaRPr lang="zh-TW" altLang="en-US" sz="2000" b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0" name="Rectangle 1136"/>
              <p:cNvSpPr>
                <a:spLocks noChangeArrowheads="1"/>
              </p:cNvSpPr>
              <p:nvPr/>
            </p:nvSpPr>
            <p:spPr bwMode="auto">
              <a:xfrm>
                <a:off x="1383" y="3001"/>
                <a:ext cx="43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zh-TW" altLang="en-US">
                    <a:solidFill>
                      <a:srgbClr val="000000"/>
                    </a:solidFill>
                    <a:latin typeface="Times New Roman" pitchFamily="18" charset="0"/>
                  </a:rPr>
                  <a:t>競爭力</a:t>
                </a:r>
                <a:endParaRPr lang="zh-TW" altLang="en-US" sz="2000" b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1" name="Rectangle 1137"/>
              <p:cNvSpPr>
                <a:spLocks noChangeArrowheads="1"/>
              </p:cNvSpPr>
              <p:nvPr/>
            </p:nvSpPr>
            <p:spPr bwMode="auto">
              <a:xfrm>
                <a:off x="595" y="2319"/>
                <a:ext cx="57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zh-TW" altLang="en-US">
                    <a:solidFill>
                      <a:srgbClr val="000000"/>
                    </a:solidFill>
                    <a:latin typeface="Times New Roman" pitchFamily="18" charset="0"/>
                  </a:rPr>
                  <a:t>贏得訂單</a:t>
                </a:r>
                <a:endParaRPr lang="zh-TW" altLang="en-US" sz="2000" b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132" name="Group 1138"/>
              <p:cNvGrpSpPr>
                <a:grpSpLocks/>
              </p:cNvGrpSpPr>
              <p:nvPr/>
            </p:nvGrpSpPr>
            <p:grpSpPr bwMode="auto">
              <a:xfrm>
                <a:off x="1666" y="1651"/>
                <a:ext cx="869" cy="660"/>
                <a:chOff x="2049" y="1725"/>
                <a:chExt cx="869" cy="660"/>
              </a:xfrm>
            </p:grpSpPr>
            <p:sp>
              <p:nvSpPr>
                <p:cNvPr id="146" name="Arc 1139"/>
                <p:cNvSpPr>
                  <a:spLocks/>
                </p:cNvSpPr>
                <p:nvPr/>
              </p:nvSpPr>
              <p:spPr bwMode="auto">
                <a:xfrm>
                  <a:off x="2049" y="1725"/>
                  <a:ext cx="717" cy="651"/>
                </a:xfrm>
                <a:custGeom>
                  <a:avLst/>
                  <a:gdLst>
                    <a:gd name="T0" fmla="*/ 0 w 21320"/>
                    <a:gd name="T1" fmla="*/ 0 h 19370"/>
                    <a:gd name="T2" fmla="*/ 0 w 21320"/>
                    <a:gd name="T3" fmla="*/ 0 h 19370"/>
                    <a:gd name="T4" fmla="*/ 0 w 21320"/>
                    <a:gd name="T5" fmla="*/ 0 h 19370"/>
                    <a:gd name="T6" fmla="*/ 0 60000 65536"/>
                    <a:gd name="T7" fmla="*/ 0 60000 65536"/>
                    <a:gd name="T8" fmla="*/ 0 60000 65536"/>
                    <a:gd name="T9" fmla="*/ 0 w 21320"/>
                    <a:gd name="T10" fmla="*/ 0 h 19370"/>
                    <a:gd name="T11" fmla="*/ 21320 w 21320"/>
                    <a:gd name="T12" fmla="*/ 19370 h 1937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320" h="19370" fill="none" extrusionOk="0">
                      <a:moveTo>
                        <a:pt x="9558" y="-1"/>
                      </a:moveTo>
                      <a:cubicBezTo>
                        <a:pt x="15818" y="3089"/>
                        <a:pt x="20200" y="9013"/>
                        <a:pt x="21320" y="15904"/>
                      </a:cubicBezTo>
                    </a:path>
                    <a:path w="21320" h="19370" stroke="0" extrusionOk="0">
                      <a:moveTo>
                        <a:pt x="9558" y="-1"/>
                      </a:moveTo>
                      <a:cubicBezTo>
                        <a:pt x="15818" y="3089"/>
                        <a:pt x="20200" y="9013"/>
                        <a:pt x="21320" y="15904"/>
                      </a:cubicBezTo>
                      <a:lnTo>
                        <a:pt x="0" y="19370"/>
                      </a:lnTo>
                      <a:close/>
                    </a:path>
                  </a:pathLst>
                </a:custGeom>
                <a:noFill/>
                <a:ln w="14288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7" name="Freeform 1140"/>
                <p:cNvSpPr>
                  <a:spLocks/>
                </p:cNvSpPr>
                <p:nvPr/>
              </p:nvSpPr>
              <p:spPr bwMode="auto">
                <a:xfrm>
                  <a:off x="2722" y="2261"/>
                  <a:ext cx="71" cy="124"/>
                </a:xfrm>
                <a:custGeom>
                  <a:avLst/>
                  <a:gdLst>
                    <a:gd name="T0" fmla="*/ 44 w 71"/>
                    <a:gd name="T1" fmla="*/ 124 h 124"/>
                    <a:gd name="T2" fmla="*/ 71 w 71"/>
                    <a:gd name="T3" fmla="*/ 0 h 124"/>
                    <a:gd name="T4" fmla="*/ 0 w 71"/>
                    <a:gd name="T5" fmla="*/ 0 h 124"/>
                    <a:gd name="T6" fmla="*/ 44 w 71"/>
                    <a:gd name="T7" fmla="*/ 124 h 1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1"/>
                    <a:gd name="T13" fmla="*/ 0 h 124"/>
                    <a:gd name="T14" fmla="*/ 71 w 71"/>
                    <a:gd name="T15" fmla="*/ 124 h 1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1" h="124">
                      <a:moveTo>
                        <a:pt x="44" y="124"/>
                      </a:moveTo>
                      <a:lnTo>
                        <a:pt x="71" y="0"/>
                      </a:lnTo>
                      <a:lnTo>
                        <a:pt x="0" y="0"/>
                      </a:lnTo>
                      <a:lnTo>
                        <a:pt x="44" y="124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14288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8" name="Rectangle 1141"/>
                <p:cNvSpPr>
                  <a:spLocks noChangeArrowheads="1"/>
                </p:cNvSpPr>
                <p:nvPr/>
              </p:nvSpPr>
              <p:spPr bwMode="auto">
                <a:xfrm>
                  <a:off x="2837" y="2181"/>
                  <a:ext cx="81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zh-TW">
                      <a:solidFill>
                        <a:srgbClr val="000000"/>
                      </a:solidFill>
                      <a:latin typeface="Times New Roman" pitchFamily="18" charset="0"/>
                    </a:rPr>
                    <a:t>+</a:t>
                  </a:r>
                  <a:endParaRPr lang="en-US" altLang="zh-TW" sz="2000" b="1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133" name="Group 1142"/>
              <p:cNvGrpSpPr>
                <a:grpSpLocks/>
              </p:cNvGrpSpPr>
              <p:nvPr/>
            </p:nvGrpSpPr>
            <p:grpSpPr bwMode="auto">
              <a:xfrm>
                <a:off x="1737" y="2452"/>
                <a:ext cx="653" cy="819"/>
                <a:chOff x="2120" y="2526"/>
                <a:chExt cx="653" cy="819"/>
              </a:xfrm>
            </p:grpSpPr>
            <p:sp>
              <p:nvSpPr>
                <p:cNvPr id="143" name="Arc 1143"/>
                <p:cNvSpPr>
                  <a:spLocks/>
                </p:cNvSpPr>
                <p:nvPr/>
              </p:nvSpPr>
              <p:spPr bwMode="auto">
                <a:xfrm>
                  <a:off x="2120" y="2526"/>
                  <a:ext cx="653" cy="616"/>
                </a:xfrm>
                <a:custGeom>
                  <a:avLst/>
                  <a:gdLst>
                    <a:gd name="T0" fmla="*/ 0 w 21528"/>
                    <a:gd name="T1" fmla="*/ 0 h 20312"/>
                    <a:gd name="T2" fmla="*/ 0 w 21528"/>
                    <a:gd name="T3" fmla="*/ 0 h 20312"/>
                    <a:gd name="T4" fmla="*/ 0 w 21528"/>
                    <a:gd name="T5" fmla="*/ 0 h 20312"/>
                    <a:gd name="T6" fmla="*/ 0 60000 65536"/>
                    <a:gd name="T7" fmla="*/ 0 60000 65536"/>
                    <a:gd name="T8" fmla="*/ 0 60000 65536"/>
                    <a:gd name="T9" fmla="*/ 0 w 21528"/>
                    <a:gd name="T10" fmla="*/ 0 h 20312"/>
                    <a:gd name="T11" fmla="*/ 21528 w 21528"/>
                    <a:gd name="T12" fmla="*/ 20312 h 203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28" h="20312" fill="none" extrusionOk="0">
                      <a:moveTo>
                        <a:pt x="21527" y="1765"/>
                      </a:moveTo>
                      <a:cubicBezTo>
                        <a:pt x="20836" y="10190"/>
                        <a:pt x="15295" y="17437"/>
                        <a:pt x="7347" y="20312"/>
                      </a:cubicBezTo>
                    </a:path>
                    <a:path w="21528" h="20312" stroke="0" extrusionOk="0">
                      <a:moveTo>
                        <a:pt x="21527" y="1765"/>
                      </a:moveTo>
                      <a:cubicBezTo>
                        <a:pt x="20836" y="10190"/>
                        <a:pt x="15295" y="17437"/>
                        <a:pt x="7347" y="20312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4288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4" name="Freeform 1144"/>
                <p:cNvSpPr>
                  <a:spLocks/>
                </p:cNvSpPr>
                <p:nvPr/>
              </p:nvSpPr>
              <p:spPr bwMode="auto">
                <a:xfrm>
                  <a:off x="2226" y="3101"/>
                  <a:ext cx="124" cy="71"/>
                </a:xfrm>
                <a:custGeom>
                  <a:avLst/>
                  <a:gdLst>
                    <a:gd name="T0" fmla="*/ 0 w 124"/>
                    <a:gd name="T1" fmla="*/ 71 h 71"/>
                    <a:gd name="T2" fmla="*/ 124 w 124"/>
                    <a:gd name="T3" fmla="*/ 71 h 71"/>
                    <a:gd name="T4" fmla="*/ 107 w 124"/>
                    <a:gd name="T5" fmla="*/ 0 h 71"/>
                    <a:gd name="T6" fmla="*/ 0 w 124"/>
                    <a:gd name="T7" fmla="*/ 71 h 7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4"/>
                    <a:gd name="T13" fmla="*/ 0 h 71"/>
                    <a:gd name="T14" fmla="*/ 124 w 124"/>
                    <a:gd name="T15" fmla="*/ 71 h 7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4" h="71">
                      <a:moveTo>
                        <a:pt x="0" y="71"/>
                      </a:moveTo>
                      <a:lnTo>
                        <a:pt x="124" y="71"/>
                      </a:lnTo>
                      <a:lnTo>
                        <a:pt x="107" y="0"/>
                      </a:lnTo>
                      <a:lnTo>
                        <a:pt x="0" y="71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14288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5" name="Rectangle 1145"/>
                <p:cNvSpPr>
                  <a:spLocks noChangeArrowheads="1"/>
                </p:cNvSpPr>
                <p:nvPr/>
              </p:nvSpPr>
              <p:spPr bwMode="auto">
                <a:xfrm>
                  <a:off x="2333" y="3172"/>
                  <a:ext cx="81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zh-TW">
                      <a:solidFill>
                        <a:srgbClr val="000000"/>
                      </a:solidFill>
                      <a:latin typeface="Times New Roman" pitchFamily="18" charset="0"/>
                    </a:rPr>
                    <a:t>+</a:t>
                  </a:r>
                  <a:endParaRPr lang="en-US" altLang="zh-TW" sz="2000" b="1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134" name="Group 1146"/>
              <p:cNvGrpSpPr>
                <a:grpSpLocks/>
              </p:cNvGrpSpPr>
              <p:nvPr/>
            </p:nvGrpSpPr>
            <p:grpSpPr bwMode="auto">
              <a:xfrm>
                <a:off x="622" y="2505"/>
                <a:ext cx="779" cy="699"/>
                <a:chOff x="1005" y="2579"/>
                <a:chExt cx="779" cy="699"/>
              </a:xfrm>
            </p:grpSpPr>
            <p:sp>
              <p:nvSpPr>
                <p:cNvPr id="140" name="Arc 1147"/>
                <p:cNvSpPr>
                  <a:spLocks/>
                </p:cNvSpPr>
                <p:nvPr/>
              </p:nvSpPr>
              <p:spPr bwMode="auto">
                <a:xfrm>
                  <a:off x="1155" y="2695"/>
                  <a:ext cx="629" cy="583"/>
                </a:xfrm>
                <a:custGeom>
                  <a:avLst/>
                  <a:gdLst>
                    <a:gd name="T0" fmla="*/ 0 w 26925"/>
                    <a:gd name="T1" fmla="*/ 0 h 24983"/>
                    <a:gd name="T2" fmla="*/ 0 w 26925"/>
                    <a:gd name="T3" fmla="*/ 0 h 24983"/>
                    <a:gd name="T4" fmla="*/ 0 w 26925"/>
                    <a:gd name="T5" fmla="*/ 0 h 24983"/>
                    <a:gd name="T6" fmla="*/ 0 60000 65536"/>
                    <a:gd name="T7" fmla="*/ 0 60000 65536"/>
                    <a:gd name="T8" fmla="*/ 0 60000 65536"/>
                    <a:gd name="T9" fmla="*/ 0 w 26925"/>
                    <a:gd name="T10" fmla="*/ 0 h 24983"/>
                    <a:gd name="T11" fmla="*/ 26925 w 26925"/>
                    <a:gd name="T12" fmla="*/ 24983 h 2498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6925" h="24983" fill="none" extrusionOk="0">
                      <a:moveTo>
                        <a:pt x="26925" y="24316"/>
                      </a:moveTo>
                      <a:cubicBezTo>
                        <a:pt x="25184" y="24759"/>
                        <a:pt x="23395" y="24982"/>
                        <a:pt x="21600" y="24983"/>
                      </a:cubicBezTo>
                      <a:cubicBezTo>
                        <a:pt x="9670" y="24983"/>
                        <a:pt x="0" y="15312"/>
                        <a:pt x="0" y="3383"/>
                      </a:cubicBezTo>
                      <a:cubicBezTo>
                        <a:pt x="-1" y="2250"/>
                        <a:pt x="89" y="1118"/>
                        <a:pt x="266" y="-1"/>
                      </a:cubicBezTo>
                    </a:path>
                    <a:path w="26925" h="24983" stroke="0" extrusionOk="0">
                      <a:moveTo>
                        <a:pt x="26925" y="24316"/>
                      </a:moveTo>
                      <a:cubicBezTo>
                        <a:pt x="25184" y="24759"/>
                        <a:pt x="23395" y="24982"/>
                        <a:pt x="21600" y="24983"/>
                      </a:cubicBezTo>
                      <a:cubicBezTo>
                        <a:pt x="9670" y="24983"/>
                        <a:pt x="0" y="15312"/>
                        <a:pt x="0" y="3383"/>
                      </a:cubicBezTo>
                      <a:cubicBezTo>
                        <a:pt x="-1" y="2250"/>
                        <a:pt x="89" y="1118"/>
                        <a:pt x="266" y="-1"/>
                      </a:cubicBezTo>
                      <a:lnTo>
                        <a:pt x="21600" y="3383"/>
                      </a:lnTo>
                      <a:close/>
                    </a:path>
                  </a:pathLst>
                </a:custGeom>
                <a:noFill/>
                <a:ln w="14288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1" name="Freeform 1148"/>
                <p:cNvSpPr>
                  <a:spLocks/>
                </p:cNvSpPr>
                <p:nvPr/>
              </p:nvSpPr>
              <p:spPr bwMode="auto">
                <a:xfrm>
                  <a:off x="1120" y="2579"/>
                  <a:ext cx="79" cy="124"/>
                </a:xfrm>
                <a:custGeom>
                  <a:avLst/>
                  <a:gdLst>
                    <a:gd name="T0" fmla="*/ 79 w 79"/>
                    <a:gd name="T1" fmla="*/ 0 h 124"/>
                    <a:gd name="T2" fmla="*/ 0 w 79"/>
                    <a:gd name="T3" fmla="*/ 106 h 124"/>
                    <a:gd name="T4" fmla="*/ 71 w 79"/>
                    <a:gd name="T5" fmla="*/ 124 h 124"/>
                    <a:gd name="T6" fmla="*/ 79 w 79"/>
                    <a:gd name="T7" fmla="*/ 0 h 1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9"/>
                    <a:gd name="T13" fmla="*/ 0 h 124"/>
                    <a:gd name="T14" fmla="*/ 79 w 79"/>
                    <a:gd name="T15" fmla="*/ 124 h 1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9" h="124">
                      <a:moveTo>
                        <a:pt x="79" y="0"/>
                      </a:moveTo>
                      <a:lnTo>
                        <a:pt x="0" y="106"/>
                      </a:lnTo>
                      <a:lnTo>
                        <a:pt x="71" y="124"/>
                      </a:lnTo>
                      <a:lnTo>
                        <a:pt x="79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14288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2" name="Rectangle 1149"/>
                <p:cNvSpPr>
                  <a:spLocks noChangeArrowheads="1"/>
                </p:cNvSpPr>
                <p:nvPr/>
              </p:nvSpPr>
              <p:spPr bwMode="auto">
                <a:xfrm>
                  <a:off x="1005" y="2579"/>
                  <a:ext cx="81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zh-TW">
                      <a:solidFill>
                        <a:srgbClr val="000000"/>
                      </a:solidFill>
                      <a:latin typeface="Times New Roman" pitchFamily="18" charset="0"/>
                    </a:rPr>
                    <a:t>+</a:t>
                  </a:r>
                  <a:endParaRPr lang="en-US" altLang="zh-TW" sz="2000" b="1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135" name="Group 1150"/>
              <p:cNvGrpSpPr>
                <a:grpSpLocks/>
              </p:cNvGrpSpPr>
              <p:nvPr/>
            </p:nvGrpSpPr>
            <p:grpSpPr bwMode="auto">
              <a:xfrm>
                <a:off x="843" y="1399"/>
                <a:ext cx="646" cy="913"/>
                <a:chOff x="1226" y="1473"/>
                <a:chExt cx="646" cy="913"/>
              </a:xfrm>
            </p:grpSpPr>
            <p:sp>
              <p:nvSpPr>
                <p:cNvPr id="137" name="Arc 1151"/>
                <p:cNvSpPr>
                  <a:spLocks/>
                </p:cNvSpPr>
                <p:nvPr/>
              </p:nvSpPr>
              <p:spPr bwMode="auto">
                <a:xfrm>
                  <a:off x="1226" y="1672"/>
                  <a:ext cx="646" cy="714"/>
                </a:xfrm>
                <a:custGeom>
                  <a:avLst/>
                  <a:gdLst>
                    <a:gd name="T0" fmla="*/ 0 w 21600"/>
                    <a:gd name="T1" fmla="*/ 0 h 23857"/>
                    <a:gd name="T2" fmla="*/ 0 w 21600"/>
                    <a:gd name="T3" fmla="*/ 0 h 23857"/>
                    <a:gd name="T4" fmla="*/ 0 w 21600"/>
                    <a:gd name="T5" fmla="*/ 0 h 2385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3857"/>
                    <a:gd name="T11" fmla="*/ 21600 w 21600"/>
                    <a:gd name="T12" fmla="*/ 23857 h 2385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3857" fill="none" extrusionOk="0">
                      <a:moveTo>
                        <a:pt x="352" y="23857"/>
                      </a:moveTo>
                      <a:cubicBezTo>
                        <a:pt x="118" y="22574"/>
                        <a:pt x="0" y="21273"/>
                        <a:pt x="0" y="19969"/>
                      </a:cubicBezTo>
                      <a:cubicBezTo>
                        <a:pt x="-1" y="11219"/>
                        <a:pt x="5278" y="3334"/>
                        <a:pt x="13366" y="-1"/>
                      </a:cubicBezTo>
                    </a:path>
                    <a:path w="21600" h="23857" stroke="0" extrusionOk="0">
                      <a:moveTo>
                        <a:pt x="352" y="23857"/>
                      </a:moveTo>
                      <a:cubicBezTo>
                        <a:pt x="118" y="22574"/>
                        <a:pt x="0" y="21273"/>
                        <a:pt x="0" y="19969"/>
                      </a:cubicBezTo>
                      <a:cubicBezTo>
                        <a:pt x="-1" y="11219"/>
                        <a:pt x="5278" y="3334"/>
                        <a:pt x="13366" y="-1"/>
                      </a:cubicBezTo>
                      <a:lnTo>
                        <a:pt x="21600" y="19969"/>
                      </a:lnTo>
                      <a:close/>
                    </a:path>
                  </a:pathLst>
                </a:custGeom>
                <a:noFill/>
                <a:ln w="14288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38" name="Freeform 1152"/>
                <p:cNvSpPr>
                  <a:spLocks/>
                </p:cNvSpPr>
                <p:nvPr/>
              </p:nvSpPr>
              <p:spPr bwMode="auto">
                <a:xfrm>
                  <a:off x="1615" y="1632"/>
                  <a:ext cx="133" cy="71"/>
                </a:xfrm>
                <a:custGeom>
                  <a:avLst/>
                  <a:gdLst>
                    <a:gd name="T0" fmla="*/ 133 w 133"/>
                    <a:gd name="T1" fmla="*/ 9 h 71"/>
                    <a:gd name="T2" fmla="*/ 0 w 133"/>
                    <a:gd name="T3" fmla="*/ 0 h 71"/>
                    <a:gd name="T4" fmla="*/ 18 w 133"/>
                    <a:gd name="T5" fmla="*/ 71 h 71"/>
                    <a:gd name="T6" fmla="*/ 133 w 133"/>
                    <a:gd name="T7" fmla="*/ 9 h 7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33"/>
                    <a:gd name="T13" fmla="*/ 0 h 71"/>
                    <a:gd name="T14" fmla="*/ 133 w 133"/>
                    <a:gd name="T15" fmla="*/ 71 h 7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33" h="71">
                      <a:moveTo>
                        <a:pt x="133" y="9"/>
                      </a:moveTo>
                      <a:lnTo>
                        <a:pt x="0" y="0"/>
                      </a:lnTo>
                      <a:lnTo>
                        <a:pt x="18" y="71"/>
                      </a:lnTo>
                      <a:lnTo>
                        <a:pt x="133" y="9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14288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39" name="Rectangle 1153"/>
                <p:cNvSpPr>
                  <a:spLocks noChangeArrowheads="1"/>
                </p:cNvSpPr>
                <p:nvPr/>
              </p:nvSpPr>
              <p:spPr bwMode="auto">
                <a:xfrm>
                  <a:off x="1562" y="1473"/>
                  <a:ext cx="81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zh-TW">
                      <a:solidFill>
                        <a:srgbClr val="000000"/>
                      </a:solidFill>
                      <a:latin typeface="Times New Roman" pitchFamily="18" charset="0"/>
                    </a:rPr>
                    <a:t>+</a:t>
                  </a:r>
                  <a:endParaRPr lang="en-US" altLang="zh-TW" sz="2000" b="1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</p:grpSp>
          <p:pic>
            <p:nvPicPr>
              <p:cNvPr id="136" name="Picture 1154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436" y="2240"/>
                <a:ext cx="283" cy="2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06" name="Rectangle 1155"/>
          <p:cNvSpPr>
            <a:spLocks noChangeArrowheads="1"/>
          </p:cNvSpPr>
          <p:nvPr/>
        </p:nvSpPr>
        <p:spPr bwMode="auto">
          <a:xfrm>
            <a:off x="5168980" y="1918479"/>
            <a:ext cx="179536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zh-TW" altLang="en-US" sz="2800" b="1" dirty="0" smtClean="0">
                <a:solidFill>
                  <a:srgbClr val="FF0000"/>
                </a:solidFill>
              </a:rPr>
              <a:t>新心智</a:t>
            </a:r>
            <a:r>
              <a:rPr lang="zh-TW" altLang="en-US" sz="2800" b="1" dirty="0">
                <a:solidFill>
                  <a:srgbClr val="FF0000"/>
                </a:solidFill>
              </a:rPr>
              <a:t>模式</a:t>
            </a:r>
            <a:endParaRPr lang="zh-TW" alt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07" name="Group 1156"/>
          <p:cNvGrpSpPr>
            <a:grpSpLocks/>
          </p:cNvGrpSpPr>
          <p:nvPr/>
        </p:nvGrpSpPr>
        <p:grpSpPr bwMode="auto">
          <a:xfrm>
            <a:off x="5829443" y="3005663"/>
            <a:ext cx="1645932" cy="2081105"/>
            <a:chOff x="2483" y="1606"/>
            <a:chExt cx="1503" cy="1562"/>
          </a:xfrm>
        </p:grpSpPr>
        <p:sp>
          <p:nvSpPr>
            <p:cNvPr id="112" name="Rectangle 1157"/>
            <p:cNvSpPr>
              <a:spLocks noChangeArrowheads="1"/>
            </p:cNvSpPr>
            <p:nvPr/>
          </p:nvSpPr>
          <p:spPr bwMode="auto">
            <a:xfrm>
              <a:off x="2852" y="2954"/>
              <a:ext cx="61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TW" altLang="en-US">
                  <a:solidFill>
                    <a:srgbClr val="000000"/>
                  </a:solidFill>
                  <a:latin typeface="Times New Roman" pitchFamily="18" charset="0"/>
                </a:rPr>
                <a:t>員工參與</a:t>
              </a:r>
              <a:endParaRPr lang="zh-TW" altLang="en-US" sz="2000" b="1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grpSp>
          <p:nvGrpSpPr>
            <p:cNvPr id="113" name="Group 1158"/>
            <p:cNvGrpSpPr>
              <a:grpSpLocks/>
            </p:cNvGrpSpPr>
            <p:nvPr/>
          </p:nvGrpSpPr>
          <p:grpSpPr bwMode="auto">
            <a:xfrm>
              <a:off x="2483" y="2226"/>
              <a:ext cx="881" cy="728"/>
              <a:chOff x="2784" y="2385"/>
              <a:chExt cx="903" cy="780"/>
            </a:xfrm>
          </p:grpSpPr>
          <p:sp>
            <p:nvSpPr>
              <p:cNvPr id="124" name="Arc 1159"/>
              <p:cNvSpPr>
                <a:spLocks/>
              </p:cNvSpPr>
              <p:nvPr/>
            </p:nvSpPr>
            <p:spPr bwMode="auto">
              <a:xfrm>
                <a:off x="2819" y="2385"/>
                <a:ext cx="868" cy="780"/>
              </a:xfrm>
              <a:custGeom>
                <a:avLst/>
                <a:gdLst>
                  <a:gd name="T0" fmla="*/ 0 w 20348"/>
                  <a:gd name="T1" fmla="*/ 0 h 18312"/>
                  <a:gd name="T2" fmla="*/ 0 w 20348"/>
                  <a:gd name="T3" fmla="*/ 0 h 18312"/>
                  <a:gd name="T4" fmla="*/ 0 w 20348"/>
                  <a:gd name="T5" fmla="*/ 0 h 18312"/>
                  <a:gd name="T6" fmla="*/ 0 60000 65536"/>
                  <a:gd name="T7" fmla="*/ 0 60000 65536"/>
                  <a:gd name="T8" fmla="*/ 0 60000 65536"/>
                  <a:gd name="T9" fmla="*/ 0 w 20348"/>
                  <a:gd name="T10" fmla="*/ 0 h 18312"/>
                  <a:gd name="T11" fmla="*/ 20348 w 20348"/>
                  <a:gd name="T12" fmla="*/ 18312 h 183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348" h="18312" fill="none" extrusionOk="0">
                    <a:moveTo>
                      <a:pt x="8892" y="18311"/>
                    </a:moveTo>
                    <a:cubicBezTo>
                      <a:pt x="4766" y="15730"/>
                      <a:pt x="1633" y="11832"/>
                      <a:pt x="0" y="7247"/>
                    </a:cubicBezTo>
                  </a:path>
                  <a:path w="20348" h="18312" stroke="0" extrusionOk="0">
                    <a:moveTo>
                      <a:pt x="8892" y="18311"/>
                    </a:moveTo>
                    <a:cubicBezTo>
                      <a:pt x="4766" y="15730"/>
                      <a:pt x="1633" y="11832"/>
                      <a:pt x="0" y="7247"/>
                    </a:cubicBezTo>
                    <a:lnTo>
                      <a:pt x="20348" y="0"/>
                    </a:lnTo>
                    <a:close/>
                  </a:path>
                </a:pathLst>
              </a:custGeom>
              <a:noFill/>
              <a:ln w="1428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5" name="Freeform 1160"/>
              <p:cNvSpPr>
                <a:spLocks/>
              </p:cNvSpPr>
              <p:nvPr/>
            </p:nvSpPr>
            <p:spPr bwMode="auto">
              <a:xfrm>
                <a:off x="2784" y="2579"/>
                <a:ext cx="71" cy="124"/>
              </a:xfrm>
              <a:custGeom>
                <a:avLst/>
                <a:gdLst>
                  <a:gd name="T0" fmla="*/ 9 w 71"/>
                  <a:gd name="T1" fmla="*/ 0 h 124"/>
                  <a:gd name="T2" fmla="*/ 0 w 71"/>
                  <a:gd name="T3" fmla="*/ 124 h 124"/>
                  <a:gd name="T4" fmla="*/ 71 w 71"/>
                  <a:gd name="T5" fmla="*/ 106 h 124"/>
                  <a:gd name="T6" fmla="*/ 9 w 71"/>
                  <a:gd name="T7" fmla="*/ 0 h 1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1"/>
                  <a:gd name="T13" fmla="*/ 0 h 124"/>
                  <a:gd name="T14" fmla="*/ 71 w 71"/>
                  <a:gd name="T15" fmla="*/ 124 h 1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1" h="124">
                    <a:moveTo>
                      <a:pt x="9" y="0"/>
                    </a:moveTo>
                    <a:lnTo>
                      <a:pt x="0" y="124"/>
                    </a:lnTo>
                    <a:lnTo>
                      <a:pt x="71" y="106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FF"/>
              </a:solidFill>
              <a:ln w="1428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6" name="Rectangle 1161"/>
              <p:cNvSpPr>
                <a:spLocks noChangeArrowheads="1"/>
              </p:cNvSpPr>
              <p:nvPr/>
            </p:nvSpPr>
            <p:spPr bwMode="auto">
              <a:xfrm>
                <a:off x="2899" y="2588"/>
                <a:ext cx="88" cy="1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TW">
                    <a:solidFill>
                      <a:srgbClr val="0000FF"/>
                    </a:solidFill>
                    <a:latin typeface="Times New Roman" pitchFamily="18" charset="0"/>
                  </a:rPr>
                  <a:t>+</a:t>
                </a:r>
                <a:endParaRPr lang="en-US" altLang="zh-TW" sz="2000" b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14" name="Rectangle 1162"/>
            <p:cNvSpPr>
              <a:spLocks noChangeArrowheads="1"/>
            </p:cNvSpPr>
            <p:nvPr/>
          </p:nvSpPr>
          <p:spPr bwMode="auto">
            <a:xfrm>
              <a:off x="3249" y="1650"/>
              <a:ext cx="61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TW" altLang="en-US">
                  <a:solidFill>
                    <a:srgbClr val="000000"/>
                  </a:solidFill>
                  <a:latin typeface="Times New Roman" pitchFamily="18" charset="0"/>
                </a:rPr>
                <a:t>工作壓力</a:t>
              </a:r>
              <a:endParaRPr lang="zh-TW" altLang="en-US" sz="2000" b="1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grpSp>
          <p:nvGrpSpPr>
            <p:cNvPr id="115" name="Group 1163"/>
            <p:cNvGrpSpPr>
              <a:grpSpLocks/>
            </p:cNvGrpSpPr>
            <p:nvPr/>
          </p:nvGrpSpPr>
          <p:grpSpPr bwMode="auto">
            <a:xfrm>
              <a:off x="2511" y="1606"/>
              <a:ext cx="986" cy="1354"/>
              <a:chOff x="2834" y="1765"/>
              <a:chExt cx="986" cy="1354"/>
            </a:xfrm>
          </p:grpSpPr>
          <p:sp>
            <p:nvSpPr>
              <p:cNvPr id="121" name="Arc 1164"/>
              <p:cNvSpPr>
                <a:spLocks/>
              </p:cNvSpPr>
              <p:nvPr/>
            </p:nvSpPr>
            <p:spPr bwMode="auto">
              <a:xfrm>
                <a:off x="2834" y="1967"/>
                <a:ext cx="986" cy="1152"/>
              </a:xfrm>
              <a:custGeom>
                <a:avLst/>
                <a:gdLst>
                  <a:gd name="T0" fmla="*/ 0 w 17305"/>
                  <a:gd name="T1" fmla="*/ 0 h 20229"/>
                  <a:gd name="T2" fmla="*/ 0 w 17305"/>
                  <a:gd name="T3" fmla="*/ 0 h 20229"/>
                  <a:gd name="T4" fmla="*/ 0 w 17305"/>
                  <a:gd name="T5" fmla="*/ 0 h 20229"/>
                  <a:gd name="T6" fmla="*/ 0 60000 65536"/>
                  <a:gd name="T7" fmla="*/ 0 60000 65536"/>
                  <a:gd name="T8" fmla="*/ 0 60000 65536"/>
                  <a:gd name="T9" fmla="*/ 0 w 17305"/>
                  <a:gd name="T10" fmla="*/ 0 h 20229"/>
                  <a:gd name="T11" fmla="*/ 17305 w 17305"/>
                  <a:gd name="T12" fmla="*/ 20229 h 202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305" h="20229" fill="none" extrusionOk="0">
                    <a:moveTo>
                      <a:pt x="0" y="7302"/>
                    </a:moveTo>
                    <a:cubicBezTo>
                      <a:pt x="2477" y="3985"/>
                      <a:pt x="5855" y="1450"/>
                      <a:pt x="9732" y="-1"/>
                    </a:cubicBezTo>
                  </a:path>
                  <a:path w="17305" h="20229" stroke="0" extrusionOk="0">
                    <a:moveTo>
                      <a:pt x="0" y="7302"/>
                    </a:moveTo>
                    <a:cubicBezTo>
                      <a:pt x="2477" y="3985"/>
                      <a:pt x="5855" y="1450"/>
                      <a:pt x="9732" y="-1"/>
                    </a:cubicBezTo>
                    <a:lnTo>
                      <a:pt x="17305" y="20229"/>
                    </a:lnTo>
                    <a:close/>
                  </a:path>
                </a:pathLst>
              </a:custGeom>
              <a:noFill/>
              <a:ln w="1428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2" name="Freeform 1165"/>
              <p:cNvSpPr>
                <a:spLocks/>
              </p:cNvSpPr>
              <p:nvPr/>
            </p:nvSpPr>
            <p:spPr bwMode="auto">
              <a:xfrm>
                <a:off x="3377" y="1924"/>
                <a:ext cx="133" cy="71"/>
              </a:xfrm>
              <a:custGeom>
                <a:avLst/>
                <a:gdLst>
                  <a:gd name="T0" fmla="*/ 133 w 133"/>
                  <a:gd name="T1" fmla="*/ 9 h 71"/>
                  <a:gd name="T2" fmla="*/ 0 w 133"/>
                  <a:gd name="T3" fmla="*/ 0 h 71"/>
                  <a:gd name="T4" fmla="*/ 18 w 133"/>
                  <a:gd name="T5" fmla="*/ 71 h 71"/>
                  <a:gd name="T6" fmla="*/ 133 w 133"/>
                  <a:gd name="T7" fmla="*/ 9 h 7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3"/>
                  <a:gd name="T13" fmla="*/ 0 h 71"/>
                  <a:gd name="T14" fmla="*/ 133 w 133"/>
                  <a:gd name="T15" fmla="*/ 71 h 7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3" h="71">
                    <a:moveTo>
                      <a:pt x="133" y="9"/>
                    </a:moveTo>
                    <a:lnTo>
                      <a:pt x="0" y="0"/>
                    </a:lnTo>
                    <a:lnTo>
                      <a:pt x="18" y="71"/>
                    </a:lnTo>
                    <a:lnTo>
                      <a:pt x="133" y="9"/>
                    </a:lnTo>
                    <a:close/>
                  </a:path>
                </a:pathLst>
              </a:custGeom>
              <a:solidFill>
                <a:srgbClr val="0000FF"/>
              </a:solidFill>
              <a:ln w="1428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3" name="Rectangle 1166"/>
              <p:cNvSpPr>
                <a:spLocks noChangeArrowheads="1"/>
              </p:cNvSpPr>
              <p:nvPr/>
            </p:nvSpPr>
            <p:spPr bwMode="auto">
              <a:xfrm>
                <a:off x="3324" y="1765"/>
                <a:ext cx="8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TW">
                    <a:solidFill>
                      <a:srgbClr val="000000"/>
                    </a:solidFill>
                    <a:latin typeface="Times New Roman" pitchFamily="18" charset="0"/>
                  </a:rPr>
                  <a:t>+</a:t>
                </a:r>
                <a:endParaRPr lang="en-US" altLang="zh-TW" sz="2000" b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16" name="Group 1167"/>
            <p:cNvGrpSpPr>
              <a:grpSpLocks/>
            </p:cNvGrpSpPr>
            <p:nvPr/>
          </p:nvGrpSpPr>
          <p:grpSpPr bwMode="auto">
            <a:xfrm>
              <a:off x="3419" y="1820"/>
              <a:ext cx="567" cy="1348"/>
              <a:chOff x="3687" y="1995"/>
              <a:chExt cx="717" cy="1524"/>
            </a:xfrm>
          </p:grpSpPr>
          <p:sp>
            <p:nvSpPr>
              <p:cNvPr id="118" name="Arc 1168"/>
              <p:cNvSpPr>
                <a:spLocks/>
              </p:cNvSpPr>
              <p:nvPr/>
            </p:nvSpPr>
            <p:spPr bwMode="auto">
              <a:xfrm>
                <a:off x="3687" y="1995"/>
                <a:ext cx="717" cy="1301"/>
              </a:xfrm>
              <a:custGeom>
                <a:avLst/>
                <a:gdLst>
                  <a:gd name="T0" fmla="*/ 0 w 21600"/>
                  <a:gd name="T1" fmla="*/ 0 h 39190"/>
                  <a:gd name="T2" fmla="*/ 0 w 21600"/>
                  <a:gd name="T3" fmla="*/ 0 h 39190"/>
                  <a:gd name="T4" fmla="*/ 0 w 21600"/>
                  <a:gd name="T5" fmla="*/ 0 h 3919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9190"/>
                  <a:gd name="T11" fmla="*/ 21600 w 21600"/>
                  <a:gd name="T12" fmla="*/ 39190 h 3919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9190" fill="none" extrusionOk="0">
                    <a:moveTo>
                      <a:pt x="11722" y="0"/>
                    </a:moveTo>
                    <a:cubicBezTo>
                      <a:pt x="17880" y="3979"/>
                      <a:pt x="21600" y="10810"/>
                      <a:pt x="21600" y="18142"/>
                    </a:cubicBezTo>
                    <a:cubicBezTo>
                      <a:pt x="21600" y="28202"/>
                      <a:pt x="14653" y="36931"/>
                      <a:pt x="4850" y="39190"/>
                    </a:cubicBezTo>
                  </a:path>
                  <a:path w="21600" h="39190" stroke="0" extrusionOk="0">
                    <a:moveTo>
                      <a:pt x="11722" y="0"/>
                    </a:moveTo>
                    <a:cubicBezTo>
                      <a:pt x="17880" y="3979"/>
                      <a:pt x="21600" y="10810"/>
                      <a:pt x="21600" y="18142"/>
                    </a:cubicBezTo>
                    <a:cubicBezTo>
                      <a:pt x="21600" y="28202"/>
                      <a:pt x="14653" y="36931"/>
                      <a:pt x="4850" y="39190"/>
                    </a:cubicBezTo>
                    <a:lnTo>
                      <a:pt x="0" y="18142"/>
                    </a:lnTo>
                    <a:close/>
                  </a:path>
                </a:pathLst>
              </a:custGeom>
              <a:noFill/>
              <a:ln w="1428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9" name="Freeform 1169"/>
              <p:cNvSpPr>
                <a:spLocks/>
              </p:cNvSpPr>
              <p:nvPr/>
            </p:nvSpPr>
            <p:spPr bwMode="auto">
              <a:xfrm>
                <a:off x="3731" y="3252"/>
                <a:ext cx="124" cy="71"/>
              </a:xfrm>
              <a:custGeom>
                <a:avLst/>
                <a:gdLst>
                  <a:gd name="T0" fmla="*/ 0 w 124"/>
                  <a:gd name="T1" fmla="*/ 53 h 71"/>
                  <a:gd name="T2" fmla="*/ 124 w 124"/>
                  <a:gd name="T3" fmla="*/ 71 h 71"/>
                  <a:gd name="T4" fmla="*/ 115 w 124"/>
                  <a:gd name="T5" fmla="*/ 0 h 71"/>
                  <a:gd name="T6" fmla="*/ 0 w 124"/>
                  <a:gd name="T7" fmla="*/ 53 h 7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4"/>
                  <a:gd name="T13" fmla="*/ 0 h 71"/>
                  <a:gd name="T14" fmla="*/ 124 w 124"/>
                  <a:gd name="T15" fmla="*/ 71 h 7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4" h="71">
                    <a:moveTo>
                      <a:pt x="0" y="53"/>
                    </a:moveTo>
                    <a:lnTo>
                      <a:pt x="124" y="71"/>
                    </a:lnTo>
                    <a:lnTo>
                      <a:pt x="115" y="0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00FF"/>
              </a:solidFill>
              <a:ln w="1428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0" name="Rectangle 1170"/>
              <p:cNvSpPr>
                <a:spLocks noChangeArrowheads="1"/>
              </p:cNvSpPr>
              <p:nvPr/>
            </p:nvSpPr>
            <p:spPr bwMode="auto">
              <a:xfrm>
                <a:off x="3829" y="3323"/>
                <a:ext cx="64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TW">
                    <a:solidFill>
                      <a:srgbClr val="0000FF"/>
                    </a:solidFill>
                    <a:latin typeface="Times New Roman" pitchFamily="18" charset="0"/>
                  </a:rPr>
                  <a:t>-</a:t>
                </a:r>
                <a:endParaRPr lang="en-US" altLang="zh-TW" sz="2000" b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  <p:pic>
          <p:nvPicPr>
            <p:cNvPr id="117" name="Picture 117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49" y="2239"/>
              <a:ext cx="283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8" name="Group 1172"/>
          <p:cNvGrpSpPr>
            <a:grpSpLocks/>
          </p:cNvGrpSpPr>
          <p:nvPr/>
        </p:nvGrpSpPr>
        <p:grpSpPr bwMode="auto">
          <a:xfrm>
            <a:off x="7014560" y="4176785"/>
            <a:ext cx="920469" cy="1017903"/>
            <a:chOff x="2120" y="2526"/>
            <a:chExt cx="653" cy="836"/>
          </a:xfrm>
        </p:grpSpPr>
        <p:sp>
          <p:nvSpPr>
            <p:cNvPr id="109" name="Arc 1173"/>
            <p:cNvSpPr>
              <a:spLocks/>
            </p:cNvSpPr>
            <p:nvPr/>
          </p:nvSpPr>
          <p:spPr bwMode="auto">
            <a:xfrm>
              <a:off x="2120" y="2526"/>
              <a:ext cx="653" cy="616"/>
            </a:xfrm>
            <a:custGeom>
              <a:avLst/>
              <a:gdLst>
                <a:gd name="T0" fmla="*/ 0 w 21528"/>
                <a:gd name="T1" fmla="*/ 0 h 20312"/>
                <a:gd name="T2" fmla="*/ 0 w 21528"/>
                <a:gd name="T3" fmla="*/ 0 h 20312"/>
                <a:gd name="T4" fmla="*/ 0 w 21528"/>
                <a:gd name="T5" fmla="*/ 0 h 20312"/>
                <a:gd name="T6" fmla="*/ 0 60000 65536"/>
                <a:gd name="T7" fmla="*/ 0 60000 65536"/>
                <a:gd name="T8" fmla="*/ 0 60000 65536"/>
                <a:gd name="T9" fmla="*/ 0 w 21528"/>
                <a:gd name="T10" fmla="*/ 0 h 20312"/>
                <a:gd name="T11" fmla="*/ 21528 w 21528"/>
                <a:gd name="T12" fmla="*/ 20312 h 203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28" h="20312" fill="none" extrusionOk="0">
                  <a:moveTo>
                    <a:pt x="21527" y="1765"/>
                  </a:moveTo>
                  <a:cubicBezTo>
                    <a:pt x="20836" y="10190"/>
                    <a:pt x="15295" y="17437"/>
                    <a:pt x="7347" y="20312"/>
                  </a:cubicBezTo>
                </a:path>
                <a:path w="21528" h="20312" stroke="0" extrusionOk="0">
                  <a:moveTo>
                    <a:pt x="21527" y="1765"/>
                  </a:moveTo>
                  <a:cubicBezTo>
                    <a:pt x="20836" y="10190"/>
                    <a:pt x="15295" y="17437"/>
                    <a:pt x="7347" y="20312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42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10" name="Freeform 1174"/>
            <p:cNvSpPr>
              <a:spLocks/>
            </p:cNvSpPr>
            <p:nvPr/>
          </p:nvSpPr>
          <p:spPr bwMode="auto">
            <a:xfrm>
              <a:off x="2226" y="3101"/>
              <a:ext cx="124" cy="71"/>
            </a:xfrm>
            <a:custGeom>
              <a:avLst/>
              <a:gdLst>
                <a:gd name="T0" fmla="*/ 0 w 124"/>
                <a:gd name="T1" fmla="*/ 71 h 71"/>
                <a:gd name="T2" fmla="*/ 124 w 124"/>
                <a:gd name="T3" fmla="*/ 71 h 71"/>
                <a:gd name="T4" fmla="*/ 107 w 124"/>
                <a:gd name="T5" fmla="*/ 0 h 71"/>
                <a:gd name="T6" fmla="*/ 0 w 124"/>
                <a:gd name="T7" fmla="*/ 71 h 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4"/>
                <a:gd name="T13" fmla="*/ 0 h 71"/>
                <a:gd name="T14" fmla="*/ 124 w 124"/>
                <a:gd name="T15" fmla="*/ 71 h 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4" h="71">
                  <a:moveTo>
                    <a:pt x="0" y="71"/>
                  </a:moveTo>
                  <a:lnTo>
                    <a:pt x="124" y="71"/>
                  </a:lnTo>
                  <a:lnTo>
                    <a:pt x="107" y="0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0000FF"/>
            </a:solidFill>
            <a:ln w="142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11" name="Rectangle 1175"/>
            <p:cNvSpPr>
              <a:spLocks noChangeArrowheads="1"/>
            </p:cNvSpPr>
            <p:nvPr/>
          </p:nvSpPr>
          <p:spPr bwMode="auto">
            <a:xfrm>
              <a:off x="2333" y="3173"/>
              <a:ext cx="67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>
                  <a:solidFill>
                    <a:srgbClr val="000000"/>
                  </a:solidFill>
                  <a:latin typeface="Times New Roman" pitchFamily="18" charset="0"/>
                </a:rPr>
                <a:t>+</a:t>
              </a:r>
              <a:endParaRPr lang="en-US" altLang="zh-TW" sz="2000" b="1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279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ChangeArrowheads="1"/>
          </p:cNvSpPr>
          <p:nvPr/>
        </p:nvSpPr>
        <p:spPr bwMode="auto">
          <a:xfrm>
            <a:off x="683568" y="2204864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4000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結語</a:t>
            </a:r>
            <a:endParaRPr lang="zh-TW" altLang="zh-TW" sz="40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43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68760"/>
            <a:ext cx="6897063" cy="293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2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15616" y="836712"/>
            <a:ext cx="6897063" cy="2934109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932657" y="4653136"/>
            <a:ext cx="5262979" cy="646331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3600" b="1" dirty="0" smtClean="0"/>
              <a:t>換個角度看，比想重要！</a:t>
            </a:r>
            <a:endParaRPr lang="zh-TW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88271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153400" cy="1447800"/>
          </a:xfrm>
          <a:solidFill>
            <a:srgbClr val="660033"/>
          </a:solidFill>
        </p:spPr>
        <p:txBody>
          <a:bodyPr/>
          <a:lstStyle/>
          <a:p>
            <a:pPr algn="l" eaLnBrk="1" hangingPunct="1">
              <a:defRPr/>
            </a:pPr>
            <a:r>
              <a:rPr lang="zh-CN" altLang="en-US" sz="3200" smtClean="0">
                <a:solidFill>
                  <a:schemeClr val="tx1"/>
                </a:solidFill>
                <a:latin typeface="標楷體" pitchFamily="65" charset="-120"/>
              </a:rPr>
              <a:t>請用一筆</a:t>
            </a: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</a:rPr>
              <a:t>連著</a:t>
            </a:r>
            <a:r>
              <a:rPr lang="zh-CN" altLang="en-US" sz="3200" smtClean="0">
                <a:solidFill>
                  <a:schemeClr val="tx1"/>
                </a:solidFill>
                <a:latin typeface="標楷體" pitchFamily="65" charset="-120"/>
              </a:rPr>
              <a:t>畫完四條線，這四條線正好穿連下圖之九個</a:t>
            </a: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</a:rPr>
              <a:t>圓</a:t>
            </a:r>
            <a:r>
              <a:rPr lang="zh-CN" altLang="en-US" sz="3200" smtClean="0">
                <a:solidFill>
                  <a:schemeClr val="tx1"/>
                </a:solidFill>
                <a:latin typeface="標楷體" pitchFamily="65" charset="-120"/>
              </a:rPr>
              <a:t>，且每</a:t>
            </a: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</a:rPr>
              <a:t>個圓</a:t>
            </a:r>
            <a:r>
              <a:rPr lang="zh-CN" altLang="en-US" sz="3200" smtClean="0">
                <a:solidFill>
                  <a:schemeClr val="tx1"/>
                </a:solidFill>
                <a:latin typeface="標楷體" pitchFamily="65" charset="-120"/>
              </a:rPr>
              <a:t>只能被穿越一次。</a:t>
            </a:r>
            <a:endParaRPr lang="zh-TW" altLang="en-US" sz="3200" smtClean="0">
              <a:solidFill>
                <a:schemeClr val="tx1"/>
              </a:solidFill>
              <a:latin typeface="標楷體" pitchFamily="65" charset="-120"/>
            </a:endParaRPr>
          </a:p>
        </p:txBody>
      </p:sp>
      <p:pic>
        <p:nvPicPr>
          <p:cNvPr id="535556" name="Picture 4" descr="http://www.eurekacp.com.tw/potp/4br.ht1.gif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2362200" y="1981200"/>
            <a:ext cx="4419600" cy="407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770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6579" name="Picture 2" descr="http://www.eurekacp.com.tw/potp/4br.ht2.gif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3352800" y="2057400"/>
            <a:ext cx="25908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6580" name="Picture 3" descr="http://www.eurekacp.com.tw/potp/4br.ht3.gif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6400800" y="2057400"/>
            <a:ext cx="2514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6581" name="Picture 4" descr="http://www.eurekacp.com.tw/potp/4br.ht4.gif"/>
          <p:cNvPicPr>
            <a:picLocks noChangeAspect="1" noChangeArrowheads="1"/>
          </p:cNvPicPr>
          <p:nvPr/>
        </p:nvPicPr>
        <p:blipFill>
          <a:blip r:embed="rId6" r:link="rId7"/>
          <a:srcRect/>
          <a:stretch>
            <a:fillRect/>
          </a:stretch>
        </p:blipFill>
        <p:spPr bwMode="auto">
          <a:xfrm>
            <a:off x="304800" y="2286000"/>
            <a:ext cx="2590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638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不對的答案</a:t>
            </a:r>
          </a:p>
        </p:txBody>
      </p:sp>
    </p:spTree>
    <p:extLst>
      <p:ext uri="{BB962C8B-B14F-4D97-AF65-F5344CB8AC3E}">
        <p14:creationId xmlns:p14="http://schemas.microsoft.com/office/powerpoint/2010/main" val="36449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9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59632" y="5212435"/>
            <a:ext cx="6552728" cy="699864"/>
          </a:xfrm>
          <a:solidFill>
            <a:srgbClr val="660033"/>
          </a:solidFill>
        </p:spPr>
        <p:txBody>
          <a:bodyPr/>
          <a:lstStyle/>
          <a:p>
            <a:pPr eaLnBrk="1" hangingPunct="1">
              <a:defRPr/>
            </a:pPr>
            <a:r>
              <a:rPr lang="zh-TW" altLang="en-US" sz="3200" dirty="0" smtClean="0"/>
              <a:t>超越思維框架，比找答案重要</a:t>
            </a:r>
            <a:r>
              <a:rPr lang="en-US" altLang="zh-TW" sz="3200" dirty="0" smtClean="0"/>
              <a:t> </a:t>
            </a:r>
            <a:r>
              <a:rPr lang="zh-TW" altLang="en-US" sz="3200" dirty="0" smtClean="0"/>
              <a:t>。</a:t>
            </a:r>
          </a:p>
        </p:txBody>
      </p:sp>
      <p:grpSp>
        <p:nvGrpSpPr>
          <p:cNvPr id="2" name="Group 1027"/>
          <p:cNvGrpSpPr>
            <a:grpSpLocks/>
          </p:cNvGrpSpPr>
          <p:nvPr/>
        </p:nvGrpSpPr>
        <p:grpSpPr bwMode="auto">
          <a:xfrm>
            <a:off x="2209800" y="381000"/>
            <a:ext cx="5105400" cy="4495800"/>
            <a:chOff x="1296" y="1152"/>
            <a:chExt cx="3216" cy="2832"/>
          </a:xfrm>
        </p:grpSpPr>
        <p:sp>
          <p:nvSpPr>
            <p:cNvPr id="537605" name="Rectangle 1028"/>
            <p:cNvSpPr>
              <a:spLocks noChangeArrowheads="1"/>
            </p:cNvSpPr>
            <p:nvPr/>
          </p:nvSpPr>
          <p:spPr bwMode="auto">
            <a:xfrm>
              <a:off x="1296" y="1152"/>
              <a:ext cx="3216" cy="2832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pic>
          <p:nvPicPr>
            <p:cNvPr id="537606" name="Picture 1029" descr="http://www.eurekacp.com.tw/potp/4br.ht11.gif"/>
            <p:cNvPicPr>
              <a:picLocks noChangeAspect="1" noChangeArrowheads="1"/>
            </p:cNvPicPr>
            <p:nvPr/>
          </p:nvPicPr>
          <p:blipFill>
            <a:blip r:embed="rId2" r:link="rId3"/>
            <a:srcRect/>
            <a:stretch>
              <a:fillRect/>
            </a:stretch>
          </p:blipFill>
          <p:spPr bwMode="auto">
            <a:xfrm>
              <a:off x="1776" y="1344"/>
              <a:ext cx="2592" cy="2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文字方塊 2"/>
          <p:cNvSpPr txBox="1"/>
          <p:nvPr/>
        </p:nvSpPr>
        <p:spPr>
          <a:xfrm>
            <a:off x="4208502" y="148478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心智模式</a:t>
            </a:r>
          </a:p>
        </p:txBody>
      </p:sp>
    </p:spTree>
    <p:extLst>
      <p:ext uri="{BB962C8B-B14F-4D97-AF65-F5344CB8AC3E}">
        <p14:creationId xmlns:p14="http://schemas.microsoft.com/office/powerpoint/2010/main" val="315723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986" grpId="0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89C5A4-38C3-482F-B929-FB7D71D1EBF5}" type="slidenum">
              <a:rPr lang="en-US" altLang="zh-TW"/>
              <a:pPr>
                <a:defRPr/>
              </a:pPr>
              <a:t>37</a:t>
            </a:fld>
            <a:endParaRPr lang="en-US" altLang="zh-TW"/>
          </a:p>
        </p:txBody>
      </p:sp>
      <p:sp>
        <p:nvSpPr>
          <p:cNvPr id="532483" name="Rectangle 72"/>
          <p:cNvSpPr>
            <a:spLocks noChangeArrowheads="1"/>
          </p:cNvSpPr>
          <p:nvPr/>
        </p:nvSpPr>
        <p:spPr bwMode="auto">
          <a:xfrm>
            <a:off x="1259632" y="1336652"/>
            <a:ext cx="7391400" cy="4495800"/>
          </a:xfrm>
          <a:prstGeom prst="rect">
            <a:avLst/>
          </a:prstGeom>
          <a:solidFill>
            <a:schemeClr val="bg2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19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solidFill>
                  <a:srgbClr val="FFFF00"/>
                </a:solidFill>
              </a:rPr>
              <a:t>高階主管知識之管理：</a:t>
            </a:r>
            <a:br>
              <a:rPr lang="zh-TW" altLang="en-US" dirty="0" smtClean="0">
                <a:solidFill>
                  <a:srgbClr val="FFFF00"/>
                </a:solidFill>
              </a:rPr>
            </a:br>
            <a:r>
              <a:rPr lang="zh-TW" altLang="en-US" sz="3200" dirty="0" smtClean="0">
                <a:solidFill>
                  <a:schemeClr val="tx1"/>
                </a:solidFill>
              </a:rPr>
              <a:t>心智互動</a:t>
            </a:r>
            <a:r>
              <a:rPr lang="en-US" altLang="zh-TW" sz="3200" dirty="0" smtClean="0">
                <a:solidFill>
                  <a:schemeClr val="tx1"/>
                </a:solidFill>
              </a:rPr>
              <a:t>(</a:t>
            </a:r>
            <a:r>
              <a:rPr lang="zh-TW" altLang="en-US" sz="3200" dirty="0" smtClean="0">
                <a:solidFill>
                  <a:schemeClr val="tx1"/>
                </a:solidFill>
              </a:rPr>
              <a:t>超越框架</a:t>
            </a:r>
            <a:r>
              <a:rPr lang="en-US" altLang="zh-TW" sz="3200" dirty="0" smtClean="0">
                <a:solidFill>
                  <a:schemeClr val="tx1"/>
                </a:solidFill>
              </a:rPr>
              <a:t>)  +  </a:t>
            </a:r>
            <a:r>
              <a:rPr lang="zh-TW" altLang="en-US" sz="3200" dirty="0" smtClean="0">
                <a:solidFill>
                  <a:schemeClr val="tx1"/>
                </a:solidFill>
              </a:rPr>
              <a:t>知識轉化</a:t>
            </a:r>
            <a:r>
              <a:rPr lang="en-US" altLang="zh-TW" sz="3200" dirty="0" smtClean="0">
                <a:solidFill>
                  <a:schemeClr val="tx1"/>
                </a:solidFill>
              </a:rPr>
              <a:t>(</a:t>
            </a:r>
            <a:r>
              <a:rPr lang="zh-TW" altLang="en-US" sz="3200" dirty="0" smtClean="0">
                <a:solidFill>
                  <a:schemeClr val="tx1"/>
                </a:solidFill>
              </a:rPr>
              <a:t>發展答案</a:t>
            </a:r>
            <a:r>
              <a:rPr lang="en-US" altLang="zh-TW" sz="3200" dirty="0" smtClean="0">
                <a:solidFill>
                  <a:schemeClr val="tx1"/>
                </a:solidFill>
              </a:rPr>
              <a:t>)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324719" y="1404914"/>
            <a:ext cx="7186613" cy="4237038"/>
            <a:chOff x="657" y="1027"/>
            <a:chExt cx="4527" cy="2669"/>
          </a:xfrm>
        </p:grpSpPr>
        <p:sp>
          <p:nvSpPr>
            <p:cNvPr id="532516" name="Oval 33"/>
            <p:cNvSpPr>
              <a:spLocks noChangeArrowheads="1"/>
            </p:cNvSpPr>
            <p:nvPr/>
          </p:nvSpPr>
          <p:spPr bwMode="auto">
            <a:xfrm>
              <a:off x="901" y="1237"/>
              <a:ext cx="3670" cy="2459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 dirty="0"/>
            </a:p>
          </p:txBody>
        </p:sp>
        <p:sp>
          <p:nvSpPr>
            <p:cNvPr id="532487" name="Arc 4"/>
            <p:cNvSpPr>
              <a:spLocks/>
            </p:cNvSpPr>
            <p:nvPr/>
          </p:nvSpPr>
          <p:spPr bwMode="auto">
            <a:xfrm flipH="1">
              <a:off x="1506" y="1878"/>
              <a:ext cx="2377" cy="391"/>
            </a:xfrm>
            <a:custGeom>
              <a:avLst/>
              <a:gdLst>
                <a:gd name="T0" fmla="*/ 0 w 38163"/>
                <a:gd name="T1" fmla="*/ 0 h 21600"/>
                <a:gd name="T2" fmla="*/ 0 w 38163"/>
                <a:gd name="T3" fmla="*/ 0 h 21600"/>
                <a:gd name="T4" fmla="*/ 0 w 38163"/>
                <a:gd name="T5" fmla="*/ 0 h 21600"/>
                <a:gd name="T6" fmla="*/ 0 60000 65536"/>
                <a:gd name="T7" fmla="*/ 0 60000 65536"/>
                <a:gd name="T8" fmla="*/ 0 60000 65536"/>
                <a:gd name="T9" fmla="*/ 0 w 38163"/>
                <a:gd name="T10" fmla="*/ 0 h 21600"/>
                <a:gd name="T11" fmla="*/ 38163 w 3816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163" h="21600" fill="none" extrusionOk="0">
                  <a:moveTo>
                    <a:pt x="0" y="13891"/>
                  </a:moveTo>
                  <a:cubicBezTo>
                    <a:pt x="3196" y="5525"/>
                    <a:pt x="11222" y="-1"/>
                    <a:pt x="20178" y="0"/>
                  </a:cubicBezTo>
                  <a:cubicBezTo>
                    <a:pt x="27408" y="0"/>
                    <a:pt x="34159" y="3617"/>
                    <a:pt x="38163" y="9637"/>
                  </a:cubicBezTo>
                </a:path>
                <a:path w="38163" h="21600" stroke="0" extrusionOk="0">
                  <a:moveTo>
                    <a:pt x="0" y="13891"/>
                  </a:moveTo>
                  <a:cubicBezTo>
                    <a:pt x="3196" y="5525"/>
                    <a:pt x="11222" y="-1"/>
                    <a:pt x="20178" y="0"/>
                  </a:cubicBezTo>
                  <a:cubicBezTo>
                    <a:pt x="27408" y="0"/>
                    <a:pt x="34159" y="3617"/>
                    <a:pt x="38163" y="9637"/>
                  </a:cubicBezTo>
                  <a:lnTo>
                    <a:pt x="20178" y="21600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488" name="Arc 5"/>
            <p:cNvSpPr>
              <a:spLocks/>
            </p:cNvSpPr>
            <p:nvPr/>
          </p:nvSpPr>
          <p:spPr bwMode="auto">
            <a:xfrm flipH="1">
              <a:off x="1506" y="1901"/>
              <a:ext cx="2344" cy="379"/>
            </a:xfrm>
            <a:custGeom>
              <a:avLst/>
              <a:gdLst>
                <a:gd name="T0" fmla="*/ 0 w 38877"/>
                <a:gd name="T1" fmla="*/ 0 h 21600"/>
                <a:gd name="T2" fmla="*/ 0 w 38877"/>
                <a:gd name="T3" fmla="*/ 0 h 21600"/>
                <a:gd name="T4" fmla="*/ 0 w 38877"/>
                <a:gd name="T5" fmla="*/ 0 h 21600"/>
                <a:gd name="T6" fmla="*/ 0 60000 65536"/>
                <a:gd name="T7" fmla="*/ 0 60000 65536"/>
                <a:gd name="T8" fmla="*/ 0 60000 65536"/>
                <a:gd name="T9" fmla="*/ 0 w 38877"/>
                <a:gd name="T10" fmla="*/ 0 h 21600"/>
                <a:gd name="T11" fmla="*/ 38877 w 3887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877" h="21600" fill="none" extrusionOk="0">
                  <a:moveTo>
                    <a:pt x="-1" y="14631"/>
                  </a:moveTo>
                  <a:cubicBezTo>
                    <a:pt x="2981" y="5882"/>
                    <a:pt x="11201" y="-1"/>
                    <a:pt x="20445" y="0"/>
                  </a:cubicBezTo>
                  <a:cubicBezTo>
                    <a:pt x="27970" y="0"/>
                    <a:pt x="34953" y="3916"/>
                    <a:pt x="38877" y="10338"/>
                  </a:cubicBezTo>
                </a:path>
                <a:path w="38877" h="21600" stroke="0" extrusionOk="0">
                  <a:moveTo>
                    <a:pt x="-1" y="14631"/>
                  </a:moveTo>
                  <a:cubicBezTo>
                    <a:pt x="2981" y="5882"/>
                    <a:pt x="11201" y="-1"/>
                    <a:pt x="20445" y="0"/>
                  </a:cubicBezTo>
                  <a:cubicBezTo>
                    <a:pt x="27970" y="0"/>
                    <a:pt x="34953" y="3916"/>
                    <a:pt x="38877" y="10338"/>
                  </a:cubicBezTo>
                  <a:lnTo>
                    <a:pt x="20445" y="21600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489" name="Arc 6"/>
            <p:cNvSpPr>
              <a:spLocks/>
            </p:cNvSpPr>
            <p:nvPr/>
          </p:nvSpPr>
          <p:spPr bwMode="auto">
            <a:xfrm flipV="1">
              <a:off x="2554" y="2285"/>
              <a:ext cx="1425" cy="404"/>
            </a:xfrm>
            <a:custGeom>
              <a:avLst/>
              <a:gdLst>
                <a:gd name="T0" fmla="*/ 0 w 21600"/>
                <a:gd name="T1" fmla="*/ 0 h 21301"/>
                <a:gd name="T2" fmla="*/ 0 w 21600"/>
                <a:gd name="T3" fmla="*/ 0 h 21301"/>
                <a:gd name="T4" fmla="*/ 0 w 21600"/>
                <a:gd name="T5" fmla="*/ 0 h 2130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301"/>
                <a:gd name="T11" fmla="*/ 21600 w 21600"/>
                <a:gd name="T12" fmla="*/ 21301 h 213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301" fill="none" extrusionOk="0">
                  <a:moveTo>
                    <a:pt x="3582" y="0"/>
                  </a:moveTo>
                  <a:cubicBezTo>
                    <a:pt x="13983" y="1749"/>
                    <a:pt x="21600" y="10754"/>
                    <a:pt x="21600" y="21301"/>
                  </a:cubicBezTo>
                </a:path>
                <a:path w="21600" h="21301" stroke="0" extrusionOk="0">
                  <a:moveTo>
                    <a:pt x="3582" y="0"/>
                  </a:moveTo>
                  <a:cubicBezTo>
                    <a:pt x="13983" y="1749"/>
                    <a:pt x="21600" y="10754"/>
                    <a:pt x="21600" y="21301"/>
                  </a:cubicBezTo>
                  <a:lnTo>
                    <a:pt x="0" y="21301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490" name="Arc 7"/>
            <p:cNvSpPr>
              <a:spLocks/>
            </p:cNvSpPr>
            <p:nvPr/>
          </p:nvSpPr>
          <p:spPr bwMode="auto">
            <a:xfrm flipV="1">
              <a:off x="2804" y="2270"/>
              <a:ext cx="1109" cy="334"/>
            </a:xfrm>
            <a:custGeom>
              <a:avLst/>
              <a:gdLst>
                <a:gd name="T0" fmla="*/ 0 w 21599"/>
                <a:gd name="T1" fmla="*/ 0 h 19153"/>
                <a:gd name="T2" fmla="*/ 0 w 21599"/>
                <a:gd name="T3" fmla="*/ 0 h 19153"/>
                <a:gd name="T4" fmla="*/ 0 w 21599"/>
                <a:gd name="T5" fmla="*/ 0 h 19153"/>
                <a:gd name="T6" fmla="*/ 0 60000 65536"/>
                <a:gd name="T7" fmla="*/ 0 60000 65536"/>
                <a:gd name="T8" fmla="*/ 0 60000 65536"/>
                <a:gd name="T9" fmla="*/ 0 w 21599"/>
                <a:gd name="T10" fmla="*/ 0 h 19153"/>
                <a:gd name="T11" fmla="*/ 21599 w 21599"/>
                <a:gd name="T12" fmla="*/ 19153 h 191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9" h="19153" fill="none" extrusionOk="0">
                  <a:moveTo>
                    <a:pt x="9986" y="-1"/>
                  </a:moveTo>
                  <a:cubicBezTo>
                    <a:pt x="17057" y="3686"/>
                    <a:pt x="21522" y="10970"/>
                    <a:pt x="21598" y="18945"/>
                  </a:cubicBezTo>
                </a:path>
                <a:path w="21599" h="19153" stroke="0" extrusionOk="0">
                  <a:moveTo>
                    <a:pt x="9986" y="-1"/>
                  </a:moveTo>
                  <a:cubicBezTo>
                    <a:pt x="17057" y="3686"/>
                    <a:pt x="21522" y="10970"/>
                    <a:pt x="21598" y="18945"/>
                  </a:cubicBezTo>
                  <a:lnTo>
                    <a:pt x="0" y="19153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491" name="Freeform 8"/>
            <p:cNvSpPr>
              <a:spLocks/>
            </p:cNvSpPr>
            <p:nvPr/>
          </p:nvSpPr>
          <p:spPr bwMode="auto">
            <a:xfrm>
              <a:off x="3848" y="2157"/>
              <a:ext cx="64" cy="118"/>
            </a:xfrm>
            <a:custGeom>
              <a:avLst/>
              <a:gdLst>
                <a:gd name="T0" fmla="*/ 0 w 49"/>
                <a:gd name="T1" fmla="*/ 0 h 98"/>
                <a:gd name="T2" fmla="*/ 551 w 49"/>
                <a:gd name="T3" fmla="*/ 285 h 98"/>
                <a:gd name="T4" fmla="*/ 714 w 49"/>
                <a:gd name="T5" fmla="*/ 627 h 98"/>
                <a:gd name="T6" fmla="*/ 0 60000 65536"/>
                <a:gd name="T7" fmla="*/ 0 60000 65536"/>
                <a:gd name="T8" fmla="*/ 0 60000 65536"/>
                <a:gd name="T9" fmla="*/ 0 w 49"/>
                <a:gd name="T10" fmla="*/ 0 h 98"/>
                <a:gd name="T11" fmla="*/ 49 w 49"/>
                <a:gd name="T12" fmla="*/ 98 h 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9" h="98">
                  <a:moveTo>
                    <a:pt x="0" y="0"/>
                  </a:moveTo>
                  <a:cubicBezTo>
                    <a:pt x="15" y="14"/>
                    <a:pt x="30" y="29"/>
                    <a:pt x="38" y="45"/>
                  </a:cubicBezTo>
                  <a:cubicBezTo>
                    <a:pt x="46" y="61"/>
                    <a:pt x="47" y="87"/>
                    <a:pt x="49" y="98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492" name="Freeform 9"/>
            <p:cNvSpPr>
              <a:spLocks/>
            </p:cNvSpPr>
            <p:nvPr/>
          </p:nvSpPr>
          <p:spPr bwMode="auto">
            <a:xfrm>
              <a:off x="3887" y="2131"/>
              <a:ext cx="95" cy="168"/>
            </a:xfrm>
            <a:custGeom>
              <a:avLst/>
              <a:gdLst>
                <a:gd name="T0" fmla="*/ 0 w 159"/>
                <a:gd name="T1" fmla="*/ 0 h 377"/>
                <a:gd name="T2" fmla="*/ 1 w 159"/>
                <a:gd name="T3" fmla="*/ 0 h 377"/>
                <a:gd name="T4" fmla="*/ 1 w 159"/>
                <a:gd name="T5" fmla="*/ 0 h 377"/>
                <a:gd name="T6" fmla="*/ 1 w 159"/>
                <a:gd name="T7" fmla="*/ 0 h 377"/>
                <a:gd name="T8" fmla="*/ 1 w 159"/>
                <a:gd name="T9" fmla="*/ 0 h 3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9"/>
                <a:gd name="T16" fmla="*/ 0 h 377"/>
                <a:gd name="T17" fmla="*/ 159 w 159"/>
                <a:gd name="T18" fmla="*/ 377 h 3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9" h="377">
                  <a:moveTo>
                    <a:pt x="0" y="0"/>
                  </a:moveTo>
                  <a:cubicBezTo>
                    <a:pt x="24" y="26"/>
                    <a:pt x="51" y="53"/>
                    <a:pt x="71" y="83"/>
                  </a:cubicBezTo>
                  <a:cubicBezTo>
                    <a:pt x="91" y="113"/>
                    <a:pt x="108" y="144"/>
                    <a:pt x="122" y="179"/>
                  </a:cubicBezTo>
                  <a:cubicBezTo>
                    <a:pt x="136" y="214"/>
                    <a:pt x="149" y="261"/>
                    <a:pt x="154" y="294"/>
                  </a:cubicBezTo>
                  <a:cubicBezTo>
                    <a:pt x="159" y="327"/>
                    <a:pt x="154" y="360"/>
                    <a:pt x="154" y="377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493" name="Arc 10"/>
            <p:cNvSpPr>
              <a:spLocks/>
            </p:cNvSpPr>
            <p:nvPr/>
          </p:nvSpPr>
          <p:spPr bwMode="auto">
            <a:xfrm flipV="1">
              <a:off x="2333" y="2243"/>
              <a:ext cx="980" cy="424"/>
            </a:xfrm>
            <a:custGeom>
              <a:avLst/>
              <a:gdLst>
                <a:gd name="T0" fmla="*/ 0 w 16702"/>
                <a:gd name="T1" fmla="*/ 0 h 21600"/>
                <a:gd name="T2" fmla="*/ 0 w 16702"/>
                <a:gd name="T3" fmla="*/ 0 h 21600"/>
                <a:gd name="T4" fmla="*/ 0 w 16702"/>
                <a:gd name="T5" fmla="*/ 0 h 21600"/>
                <a:gd name="T6" fmla="*/ 0 60000 65536"/>
                <a:gd name="T7" fmla="*/ 0 60000 65536"/>
                <a:gd name="T8" fmla="*/ 0 60000 65536"/>
                <a:gd name="T9" fmla="*/ 0 w 16702"/>
                <a:gd name="T10" fmla="*/ 0 h 21600"/>
                <a:gd name="T11" fmla="*/ 16702 w 1670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702" h="21600" fill="none" extrusionOk="0">
                  <a:moveTo>
                    <a:pt x="-1" y="723"/>
                  </a:moveTo>
                  <a:cubicBezTo>
                    <a:pt x="1809" y="243"/>
                    <a:pt x="3673" y="-1"/>
                    <a:pt x="5545" y="0"/>
                  </a:cubicBezTo>
                  <a:cubicBezTo>
                    <a:pt x="9477" y="0"/>
                    <a:pt x="13335" y="1073"/>
                    <a:pt x="16702" y="3104"/>
                  </a:cubicBezTo>
                </a:path>
                <a:path w="16702" h="21600" stroke="0" extrusionOk="0">
                  <a:moveTo>
                    <a:pt x="-1" y="723"/>
                  </a:moveTo>
                  <a:cubicBezTo>
                    <a:pt x="1809" y="243"/>
                    <a:pt x="3673" y="-1"/>
                    <a:pt x="5545" y="0"/>
                  </a:cubicBezTo>
                  <a:cubicBezTo>
                    <a:pt x="9477" y="0"/>
                    <a:pt x="13335" y="1073"/>
                    <a:pt x="16702" y="3104"/>
                  </a:cubicBezTo>
                  <a:lnTo>
                    <a:pt x="5545" y="21600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494" name="Freeform 11"/>
            <p:cNvSpPr>
              <a:spLocks/>
            </p:cNvSpPr>
            <p:nvPr/>
          </p:nvSpPr>
          <p:spPr bwMode="auto">
            <a:xfrm>
              <a:off x="1773" y="2513"/>
              <a:ext cx="1013" cy="176"/>
            </a:xfrm>
            <a:custGeom>
              <a:avLst/>
              <a:gdLst>
                <a:gd name="T0" fmla="*/ 0 w 1689"/>
                <a:gd name="T1" fmla="*/ 0 h 397"/>
                <a:gd name="T2" fmla="*/ 1 w 1689"/>
                <a:gd name="T3" fmla="*/ 0 h 397"/>
                <a:gd name="T4" fmla="*/ 1 w 1689"/>
                <a:gd name="T5" fmla="*/ 0 h 397"/>
                <a:gd name="T6" fmla="*/ 2 w 1689"/>
                <a:gd name="T7" fmla="*/ 0 h 397"/>
                <a:gd name="T8" fmla="*/ 5 w 1689"/>
                <a:gd name="T9" fmla="*/ 0 h 397"/>
                <a:gd name="T10" fmla="*/ 8 w 1689"/>
                <a:gd name="T11" fmla="*/ 0 h 397"/>
                <a:gd name="T12" fmla="*/ 9 w 1689"/>
                <a:gd name="T13" fmla="*/ 0 h 397"/>
                <a:gd name="T14" fmla="*/ 10 w 1689"/>
                <a:gd name="T15" fmla="*/ 0 h 39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89"/>
                <a:gd name="T25" fmla="*/ 0 h 397"/>
                <a:gd name="T26" fmla="*/ 1689 w 1689"/>
                <a:gd name="T27" fmla="*/ 397 h 39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89" h="397">
                  <a:moveTo>
                    <a:pt x="0" y="0"/>
                  </a:moveTo>
                  <a:cubicBezTo>
                    <a:pt x="3" y="24"/>
                    <a:pt x="7" y="48"/>
                    <a:pt x="32" y="77"/>
                  </a:cubicBezTo>
                  <a:cubicBezTo>
                    <a:pt x="57" y="106"/>
                    <a:pt x="84" y="140"/>
                    <a:pt x="147" y="173"/>
                  </a:cubicBezTo>
                  <a:cubicBezTo>
                    <a:pt x="210" y="206"/>
                    <a:pt x="297" y="245"/>
                    <a:pt x="409" y="276"/>
                  </a:cubicBezTo>
                  <a:cubicBezTo>
                    <a:pt x="521" y="307"/>
                    <a:pt x="680" y="340"/>
                    <a:pt x="819" y="359"/>
                  </a:cubicBezTo>
                  <a:cubicBezTo>
                    <a:pt x="958" y="378"/>
                    <a:pt x="1129" y="385"/>
                    <a:pt x="1241" y="391"/>
                  </a:cubicBezTo>
                  <a:cubicBezTo>
                    <a:pt x="1353" y="397"/>
                    <a:pt x="1416" y="397"/>
                    <a:pt x="1491" y="397"/>
                  </a:cubicBezTo>
                  <a:cubicBezTo>
                    <a:pt x="1566" y="397"/>
                    <a:pt x="1656" y="392"/>
                    <a:pt x="1689" y="391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495" name="Freeform 12"/>
            <p:cNvSpPr>
              <a:spLocks/>
            </p:cNvSpPr>
            <p:nvPr/>
          </p:nvSpPr>
          <p:spPr bwMode="auto">
            <a:xfrm>
              <a:off x="1768" y="2391"/>
              <a:ext cx="243" cy="126"/>
            </a:xfrm>
            <a:custGeom>
              <a:avLst/>
              <a:gdLst>
                <a:gd name="T0" fmla="*/ 2 w 404"/>
                <a:gd name="T1" fmla="*/ 0 h 282"/>
                <a:gd name="T2" fmla="*/ 2 w 404"/>
                <a:gd name="T3" fmla="*/ 0 h 282"/>
                <a:gd name="T4" fmla="*/ 1 w 404"/>
                <a:gd name="T5" fmla="*/ 0 h 282"/>
                <a:gd name="T6" fmla="*/ 1 w 404"/>
                <a:gd name="T7" fmla="*/ 0 h 282"/>
                <a:gd name="T8" fmla="*/ 1 w 404"/>
                <a:gd name="T9" fmla="*/ 0 h 282"/>
                <a:gd name="T10" fmla="*/ 1 w 404"/>
                <a:gd name="T11" fmla="*/ 0 h 282"/>
                <a:gd name="T12" fmla="*/ 1 w 404"/>
                <a:gd name="T13" fmla="*/ 0 h 282"/>
                <a:gd name="T14" fmla="*/ 0 w 404"/>
                <a:gd name="T15" fmla="*/ 0 h 2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4"/>
                <a:gd name="T25" fmla="*/ 0 h 282"/>
                <a:gd name="T26" fmla="*/ 404 w 404"/>
                <a:gd name="T27" fmla="*/ 282 h 28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4" h="282">
                  <a:moveTo>
                    <a:pt x="404" y="0"/>
                  </a:moveTo>
                  <a:cubicBezTo>
                    <a:pt x="386" y="5"/>
                    <a:pt x="320" y="21"/>
                    <a:pt x="288" y="32"/>
                  </a:cubicBezTo>
                  <a:cubicBezTo>
                    <a:pt x="256" y="43"/>
                    <a:pt x="239" y="52"/>
                    <a:pt x="212" y="64"/>
                  </a:cubicBezTo>
                  <a:cubicBezTo>
                    <a:pt x="185" y="76"/>
                    <a:pt x="152" y="89"/>
                    <a:pt x="128" y="103"/>
                  </a:cubicBezTo>
                  <a:cubicBezTo>
                    <a:pt x="104" y="117"/>
                    <a:pt x="87" y="134"/>
                    <a:pt x="71" y="147"/>
                  </a:cubicBezTo>
                  <a:cubicBezTo>
                    <a:pt x="55" y="160"/>
                    <a:pt x="43" y="159"/>
                    <a:pt x="32" y="179"/>
                  </a:cubicBezTo>
                  <a:cubicBezTo>
                    <a:pt x="21" y="199"/>
                    <a:pt x="12" y="256"/>
                    <a:pt x="7" y="269"/>
                  </a:cubicBezTo>
                  <a:cubicBezTo>
                    <a:pt x="2" y="282"/>
                    <a:pt x="1" y="259"/>
                    <a:pt x="0" y="256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496" name="Freeform 13"/>
            <p:cNvSpPr>
              <a:spLocks/>
            </p:cNvSpPr>
            <p:nvPr/>
          </p:nvSpPr>
          <p:spPr bwMode="auto">
            <a:xfrm>
              <a:off x="1813" y="2383"/>
              <a:ext cx="524" cy="272"/>
            </a:xfrm>
            <a:custGeom>
              <a:avLst/>
              <a:gdLst>
                <a:gd name="T0" fmla="*/ 4 w 874"/>
                <a:gd name="T1" fmla="*/ 0 h 614"/>
                <a:gd name="T2" fmla="*/ 4 w 874"/>
                <a:gd name="T3" fmla="*/ 0 h 614"/>
                <a:gd name="T4" fmla="*/ 2 w 874"/>
                <a:gd name="T5" fmla="*/ 0 h 614"/>
                <a:gd name="T6" fmla="*/ 1 w 874"/>
                <a:gd name="T7" fmla="*/ 0 h 614"/>
                <a:gd name="T8" fmla="*/ 1 w 874"/>
                <a:gd name="T9" fmla="*/ 0 h 614"/>
                <a:gd name="T10" fmla="*/ 1 w 874"/>
                <a:gd name="T11" fmla="*/ 0 h 614"/>
                <a:gd name="T12" fmla="*/ 1 w 874"/>
                <a:gd name="T13" fmla="*/ 0 h 614"/>
                <a:gd name="T14" fmla="*/ 1 w 874"/>
                <a:gd name="T15" fmla="*/ 0 h 614"/>
                <a:gd name="T16" fmla="*/ 1 w 874"/>
                <a:gd name="T17" fmla="*/ 0 h 614"/>
                <a:gd name="T18" fmla="*/ 1 w 874"/>
                <a:gd name="T19" fmla="*/ 0 h 614"/>
                <a:gd name="T20" fmla="*/ 1 w 874"/>
                <a:gd name="T21" fmla="*/ 0 h 614"/>
                <a:gd name="T22" fmla="*/ 2 w 874"/>
                <a:gd name="T23" fmla="*/ 0 h 614"/>
                <a:gd name="T24" fmla="*/ 3 w 874"/>
                <a:gd name="T25" fmla="*/ 0 h 614"/>
                <a:gd name="T26" fmla="*/ 4 w 874"/>
                <a:gd name="T27" fmla="*/ 0 h 614"/>
                <a:gd name="T28" fmla="*/ 5 w 874"/>
                <a:gd name="T29" fmla="*/ 0 h 6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74"/>
                <a:gd name="T46" fmla="*/ 0 h 614"/>
                <a:gd name="T47" fmla="*/ 874 w 874"/>
                <a:gd name="T48" fmla="*/ 614 h 61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74" h="614">
                  <a:moveTo>
                    <a:pt x="694" y="0"/>
                  </a:moveTo>
                  <a:cubicBezTo>
                    <a:pt x="673" y="2"/>
                    <a:pt x="611" y="7"/>
                    <a:pt x="566" y="13"/>
                  </a:cubicBezTo>
                  <a:cubicBezTo>
                    <a:pt x="521" y="19"/>
                    <a:pt x="479" y="25"/>
                    <a:pt x="426" y="38"/>
                  </a:cubicBezTo>
                  <a:cubicBezTo>
                    <a:pt x="373" y="51"/>
                    <a:pt x="294" y="74"/>
                    <a:pt x="246" y="90"/>
                  </a:cubicBezTo>
                  <a:cubicBezTo>
                    <a:pt x="198" y="106"/>
                    <a:pt x="168" y="118"/>
                    <a:pt x="138" y="134"/>
                  </a:cubicBezTo>
                  <a:cubicBezTo>
                    <a:pt x="108" y="150"/>
                    <a:pt x="86" y="171"/>
                    <a:pt x="67" y="186"/>
                  </a:cubicBezTo>
                  <a:cubicBezTo>
                    <a:pt x="48" y="201"/>
                    <a:pt x="33" y="205"/>
                    <a:pt x="22" y="224"/>
                  </a:cubicBezTo>
                  <a:cubicBezTo>
                    <a:pt x="11" y="243"/>
                    <a:pt x="0" y="278"/>
                    <a:pt x="3" y="301"/>
                  </a:cubicBezTo>
                  <a:cubicBezTo>
                    <a:pt x="6" y="324"/>
                    <a:pt x="21" y="343"/>
                    <a:pt x="42" y="365"/>
                  </a:cubicBezTo>
                  <a:cubicBezTo>
                    <a:pt x="63" y="387"/>
                    <a:pt x="98" y="415"/>
                    <a:pt x="131" y="435"/>
                  </a:cubicBezTo>
                  <a:cubicBezTo>
                    <a:pt x="164" y="455"/>
                    <a:pt x="206" y="472"/>
                    <a:pt x="240" y="486"/>
                  </a:cubicBezTo>
                  <a:cubicBezTo>
                    <a:pt x="274" y="500"/>
                    <a:pt x="291" y="505"/>
                    <a:pt x="336" y="518"/>
                  </a:cubicBezTo>
                  <a:cubicBezTo>
                    <a:pt x="381" y="531"/>
                    <a:pt x="451" y="551"/>
                    <a:pt x="509" y="563"/>
                  </a:cubicBezTo>
                  <a:cubicBezTo>
                    <a:pt x="567" y="575"/>
                    <a:pt x="621" y="581"/>
                    <a:pt x="682" y="589"/>
                  </a:cubicBezTo>
                  <a:cubicBezTo>
                    <a:pt x="743" y="597"/>
                    <a:pt x="834" y="609"/>
                    <a:pt x="874" y="614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497" name="Freeform 14"/>
            <p:cNvSpPr>
              <a:spLocks/>
            </p:cNvSpPr>
            <p:nvPr/>
          </p:nvSpPr>
          <p:spPr bwMode="auto">
            <a:xfrm>
              <a:off x="2011" y="2336"/>
              <a:ext cx="1626" cy="176"/>
            </a:xfrm>
            <a:custGeom>
              <a:avLst/>
              <a:gdLst>
                <a:gd name="T0" fmla="*/ 0 w 1232"/>
                <a:gd name="T1" fmla="*/ 312 h 145"/>
                <a:gd name="T2" fmla="*/ 1175 w 1232"/>
                <a:gd name="T3" fmla="*/ 194 h 145"/>
                <a:gd name="T4" fmla="*/ 3768 w 1232"/>
                <a:gd name="T5" fmla="*/ 72 h 145"/>
                <a:gd name="T6" fmla="*/ 7828 w 1232"/>
                <a:gd name="T7" fmla="*/ 0 h 145"/>
                <a:gd name="T8" fmla="*/ 11596 w 1232"/>
                <a:gd name="T9" fmla="*/ 87 h 145"/>
                <a:gd name="T10" fmla="*/ 15001 w 1232"/>
                <a:gd name="T11" fmla="*/ 295 h 145"/>
                <a:gd name="T12" fmla="*/ 17140 w 1232"/>
                <a:gd name="T13" fmla="*/ 543 h 145"/>
                <a:gd name="T14" fmla="*/ 18209 w 1232"/>
                <a:gd name="T15" fmla="*/ 691 h 145"/>
                <a:gd name="T16" fmla="*/ 19005 w 1232"/>
                <a:gd name="T17" fmla="*/ 853 h 145"/>
                <a:gd name="T18" fmla="*/ 19755 w 1232"/>
                <a:gd name="T19" fmla="*/ 1012 h 1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32"/>
                <a:gd name="T31" fmla="*/ 0 h 145"/>
                <a:gd name="T32" fmla="*/ 1232 w 1232"/>
                <a:gd name="T33" fmla="*/ 145 h 14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32" h="145">
                  <a:moveTo>
                    <a:pt x="0" y="45"/>
                  </a:moveTo>
                  <a:cubicBezTo>
                    <a:pt x="12" y="42"/>
                    <a:pt x="34" y="34"/>
                    <a:pt x="73" y="28"/>
                  </a:cubicBezTo>
                  <a:cubicBezTo>
                    <a:pt x="112" y="22"/>
                    <a:pt x="166" y="14"/>
                    <a:pt x="235" y="10"/>
                  </a:cubicBezTo>
                  <a:cubicBezTo>
                    <a:pt x="304" y="5"/>
                    <a:pt x="407" y="0"/>
                    <a:pt x="488" y="0"/>
                  </a:cubicBezTo>
                  <a:cubicBezTo>
                    <a:pt x="569" y="1"/>
                    <a:pt x="649" y="5"/>
                    <a:pt x="723" y="12"/>
                  </a:cubicBezTo>
                  <a:cubicBezTo>
                    <a:pt x="798" y="19"/>
                    <a:pt x="878" y="32"/>
                    <a:pt x="935" y="43"/>
                  </a:cubicBezTo>
                  <a:cubicBezTo>
                    <a:pt x="993" y="54"/>
                    <a:pt x="1036" y="69"/>
                    <a:pt x="1069" y="78"/>
                  </a:cubicBezTo>
                  <a:cubicBezTo>
                    <a:pt x="1102" y="87"/>
                    <a:pt x="1116" y="93"/>
                    <a:pt x="1136" y="100"/>
                  </a:cubicBezTo>
                  <a:cubicBezTo>
                    <a:pt x="1156" y="107"/>
                    <a:pt x="1170" y="116"/>
                    <a:pt x="1186" y="123"/>
                  </a:cubicBezTo>
                  <a:cubicBezTo>
                    <a:pt x="1202" y="130"/>
                    <a:pt x="1222" y="140"/>
                    <a:pt x="1232" y="145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498" name="Freeform 15"/>
            <p:cNvSpPr>
              <a:spLocks/>
            </p:cNvSpPr>
            <p:nvPr/>
          </p:nvSpPr>
          <p:spPr bwMode="auto">
            <a:xfrm>
              <a:off x="2225" y="2360"/>
              <a:ext cx="1386" cy="169"/>
            </a:xfrm>
            <a:custGeom>
              <a:avLst/>
              <a:gdLst>
                <a:gd name="T0" fmla="*/ 0 w 2310"/>
                <a:gd name="T1" fmla="*/ 0 h 385"/>
                <a:gd name="T2" fmla="*/ 1 w 2310"/>
                <a:gd name="T3" fmla="*/ 0 h 385"/>
                <a:gd name="T4" fmla="*/ 4 w 2310"/>
                <a:gd name="T5" fmla="*/ 0 h 385"/>
                <a:gd name="T6" fmla="*/ 7 w 2310"/>
                <a:gd name="T7" fmla="*/ 0 h 385"/>
                <a:gd name="T8" fmla="*/ 9 w 2310"/>
                <a:gd name="T9" fmla="*/ 0 h 385"/>
                <a:gd name="T10" fmla="*/ 11 w 2310"/>
                <a:gd name="T11" fmla="*/ 0 h 385"/>
                <a:gd name="T12" fmla="*/ 13 w 2310"/>
                <a:gd name="T13" fmla="*/ 0 h 385"/>
                <a:gd name="T14" fmla="*/ 14 w 2310"/>
                <a:gd name="T15" fmla="*/ 0 h 3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10"/>
                <a:gd name="T25" fmla="*/ 0 h 385"/>
                <a:gd name="T26" fmla="*/ 2310 w 2310"/>
                <a:gd name="T27" fmla="*/ 385 h 38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10" h="385">
                  <a:moveTo>
                    <a:pt x="0" y="52"/>
                  </a:moveTo>
                  <a:cubicBezTo>
                    <a:pt x="62" y="43"/>
                    <a:pt x="125" y="34"/>
                    <a:pt x="224" y="26"/>
                  </a:cubicBezTo>
                  <a:cubicBezTo>
                    <a:pt x="323" y="18"/>
                    <a:pt x="447" y="2"/>
                    <a:pt x="595" y="1"/>
                  </a:cubicBezTo>
                  <a:cubicBezTo>
                    <a:pt x="743" y="0"/>
                    <a:pt x="969" y="8"/>
                    <a:pt x="1114" y="20"/>
                  </a:cubicBezTo>
                  <a:cubicBezTo>
                    <a:pt x="1259" y="32"/>
                    <a:pt x="1348" y="48"/>
                    <a:pt x="1466" y="71"/>
                  </a:cubicBezTo>
                  <a:cubicBezTo>
                    <a:pt x="1584" y="94"/>
                    <a:pt x="1712" y="124"/>
                    <a:pt x="1824" y="161"/>
                  </a:cubicBezTo>
                  <a:cubicBezTo>
                    <a:pt x="1936" y="198"/>
                    <a:pt x="2057" y="258"/>
                    <a:pt x="2138" y="295"/>
                  </a:cubicBezTo>
                  <a:cubicBezTo>
                    <a:pt x="2219" y="332"/>
                    <a:pt x="2281" y="370"/>
                    <a:pt x="2310" y="385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499" name="Freeform 16"/>
            <p:cNvSpPr>
              <a:spLocks/>
            </p:cNvSpPr>
            <p:nvPr/>
          </p:nvSpPr>
          <p:spPr bwMode="auto">
            <a:xfrm>
              <a:off x="3232" y="2542"/>
              <a:ext cx="543" cy="444"/>
            </a:xfrm>
            <a:custGeom>
              <a:avLst/>
              <a:gdLst>
                <a:gd name="T0" fmla="*/ 0 w 411"/>
                <a:gd name="T1" fmla="*/ 2409 h 368"/>
                <a:gd name="T2" fmla="*/ 1651 w 411"/>
                <a:gd name="T3" fmla="*/ 2250 h 368"/>
                <a:gd name="T4" fmla="*/ 3028 w 411"/>
                <a:gd name="T5" fmla="*/ 2051 h 368"/>
                <a:gd name="T6" fmla="*/ 4504 w 411"/>
                <a:gd name="T7" fmla="*/ 1792 h 368"/>
                <a:gd name="T8" fmla="*/ 5661 w 411"/>
                <a:gd name="T9" fmla="*/ 1478 h 368"/>
                <a:gd name="T10" fmla="*/ 6175 w 411"/>
                <a:gd name="T11" fmla="*/ 1239 h 368"/>
                <a:gd name="T12" fmla="*/ 6478 w 411"/>
                <a:gd name="T13" fmla="*/ 1027 h 368"/>
                <a:gd name="T14" fmla="*/ 6653 w 411"/>
                <a:gd name="T15" fmla="*/ 690 h 368"/>
                <a:gd name="T16" fmla="*/ 6515 w 411"/>
                <a:gd name="T17" fmla="*/ 466 h 368"/>
                <a:gd name="T18" fmla="*/ 6120 w 411"/>
                <a:gd name="T19" fmla="*/ 258 h 368"/>
                <a:gd name="T20" fmla="*/ 5842 w 411"/>
                <a:gd name="T21" fmla="*/ 151 h 368"/>
                <a:gd name="T22" fmla="*/ 5299 w 411"/>
                <a:gd name="T23" fmla="*/ 0 h 3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1"/>
                <a:gd name="T37" fmla="*/ 0 h 368"/>
                <a:gd name="T38" fmla="*/ 411 w 411"/>
                <a:gd name="T39" fmla="*/ 368 h 36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1" h="368">
                  <a:moveTo>
                    <a:pt x="0" y="368"/>
                  </a:moveTo>
                  <a:cubicBezTo>
                    <a:pt x="17" y="364"/>
                    <a:pt x="71" y="353"/>
                    <a:pt x="102" y="344"/>
                  </a:cubicBezTo>
                  <a:cubicBezTo>
                    <a:pt x="133" y="335"/>
                    <a:pt x="158" y="326"/>
                    <a:pt x="187" y="314"/>
                  </a:cubicBezTo>
                  <a:cubicBezTo>
                    <a:pt x="216" y="302"/>
                    <a:pt x="251" y="289"/>
                    <a:pt x="278" y="274"/>
                  </a:cubicBezTo>
                  <a:cubicBezTo>
                    <a:pt x="305" y="259"/>
                    <a:pt x="332" y="240"/>
                    <a:pt x="349" y="226"/>
                  </a:cubicBezTo>
                  <a:cubicBezTo>
                    <a:pt x="366" y="212"/>
                    <a:pt x="373" y="201"/>
                    <a:pt x="381" y="189"/>
                  </a:cubicBezTo>
                  <a:cubicBezTo>
                    <a:pt x="389" y="177"/>
                    <a:pt x="395" y="171"/>
                    <a:pt x="400" y="157"/>
                  </a:cubicBezTo>
                  <a:cubicBezTo>
                    <a:pt x="405" y="143"/>
                    <a:pt x="411" y="120"/>
                    <a:pt x="411" y="106"/>
                  </a:cubicBezTo>
                  <a:cubicBezTo>
                    <a:pt x="411" y="92"/>
                    <a:pt x="407" y="82"/>
                    <a:pt x="402" y="71"/>
                  </a:cubicBezTo>
                  <a:cubicBezTo>
                    <a:pt x="397" y="60"/>
                    <a:pt x="385" y="48"/>
                    <a:pt x="378" y="40"/>
                  </a:cubicBezTo>
                  <a:cubicBezTo>
                    <a:pt x="371" y="32"/>
                    <a:pt x="368" y="30"/>
                    <a:pt x="360" y="23"/>
                  </a:cubicBezTo>
                  <a:cubicBezTo>
                    <a:pt x="352" y="16"/>
                    <a:pt x="334" y="5"/>
                    <a:pt x="327" y="0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500" name="Freeform 17"/>
            <p:cNvSpPr>
              <a:spLocks/>
            </p:cNvSpPr>
            <p:nvPr/>
          </p:nvSpPr>
          <p:spPr bwMode="auto">
            <a:xfrm>
              <a:off x="3227" y="2556"/>
              <a:ext cx="516" cy="418"/>
            </a:xfrm>
            <a:custGeom>
              <a:avLst/>
              <a:gdLst>
                <a:gd name="T0" fmla="*/ 4930 w 391"/>
                <a:gd name="T1" fmla="*/ 0 h 347"/>
                <a:gd name="T2" fmla="*/ 5272 w 391"/>
                <a:gd name="T3" fmla="*/ 101 h 347"/>
                <a:gd name="T4" fmla="*/ 5721 w 391"/>
                <a:gd name="T5" fmla="*/ 246 h 347"/>
                <a:gd name="T6" fmla="*/ 6046 w 391"/>
                <a:gd name="T7" fmla="*/ 391 h 347"/>
                <a:gd name="T8" fmla="*/ 6259 w 391"/>
                <a:gd name="T9" fmla="*/ 558 h 347"/>
                <a:gd name="T10" fmla="*/ 6163 w 391"/>
                <a:gd name="T11" fmla="*/ 817 h 347"/>
                <a:gd name="T12" fmla="*/ 5950 w 391"/>
                <a:gd name="T13" fmla="*/ 1041 h 347"/>
                <a:gd name="T14" fmla="*/ 5322 w 391"/>
                <a:gd name="T15" fmla="*/ 1326 h 347"/>
                <a:gd name="T16" fmla="*/ 4509 w 391"/>
                <a:gd name="T17" fmla="*/ 1566 h 347"/>
                <a:gd name="T18" fmla="*/ 3568 w 391"/>
                <a:gd name="T19" fmla="*/ 1750 h 347"/>
                <a:gd name="T20" fmla="*/ 2505 w 391"/>
                <a:gd name="T21" fmla="*/ 1929 h 347"/>
                <a:gd name="T22" fmla="*/ 1041 w 391"/>
                <a:gd name="T23" fmla="*/ 2119 h 347"/>
                <a:gd name="T24" fmla="*/ 0 w 391"/>
                <a:gd name="T25" fmla="*/ 2233 h 34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91"/>
                <a:gd name="T40" fmla="*/ 0 h 347"/>
                <a:gd name="T41" fmla="*/ 391 w 391"/>
                <a:gd name="T42" fmla="*/ 347 h 34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91" h="347">
                  <a:moveTo>
                    <a:pt x="308" y="0"/>
                  </a:moveTo>
                  <a:cubicBezTo>
                    <a:pt x="311" y="2"/>
                    <a:pt x="321" y="9"/>
                    <a:pt x="329" y="15"/>
                  </a:cubicBezTo>
                  <a:cubicBezTo>
                    <a:pt x="337" y="21"/>
                    <a:pt x="349" y="30"/>
                    <a:pt x="357" y="38"/>
                  </a:cubicBezTo>
                  <a:cubicBezTo>
                    <a:pt x="365" y="46"/>
                    <a:pt x="372" y="53"/>
                    <a:pt x="377" y="61"/>
                  </a:cubicBezTo>
                  <a:cubicBezTo>
                    <a:pt x="382" y="69"/>
                    <a:pt x="389" y="76"/>
                    <a:pt x="390" y="87"/>
                  </a:cubicBezTo>
                  <a:cubicBezTo>
                    <a:pt x="391" y="98"/>
                    <a:pt x="388" y="115"/>
                    <a:pt x="385" y="127"/>
                  </a:cubicBezTo>
                  <a:cubicBezTo>
                    <a:pt x="382" y="139"/>
                    <a:pt x="380" y="148"/>
                    <a:pt x="371" y="161"/>
                  </a:cubicBezTo>
                  <a:cubicBezTo>
                    <a:pt x="362" y="174"/>
                    <a:pt x="348" y="192"/>
                    <a:pt x="333" y="206"/>
                  </a:cubicBezTo>
                  <a:cubicBezTo>
                    <a:pt x="319" y="219"/>
                    <a:pt x="300" y="233"/>
                    <a:pt x="281" y="244"/>
                  </a:cubicBezTo>
                  <a:cubicBezTo>
                    <a:pt x="262" y="255"/>
                    <a:pt x="244" y="262"/>
                    <a:pt x="223" y="272"/>
                  </a:cubicBezTo>
                  <a:cubicBezTo>
                    <a:pt x="202" y="281"/>
                    <a:pt x="183" y="291"/>
                    <a:pt x="156" y="300"/>
                  </a:cubicBezTo>
                  <a:cubicBezTo>
                    <a:pt x="130" y="310"/>
                    <a:pt x="91" y="321"/>
                    <a:pt x="65" y="329"/>
                  </a:cubicBezTo>
                  <a:cubicBezTo>
                    <a:pt x="38" y="336"/>
                    <a:pt x="14" y="343"/>
                    <a:pt x="0" y="347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501" name="Arc 18"/>
            <p:cNvSpPr>
              <a:spLocks/>
            </p:cNvSpPr>
            <p:nvPr/>
          </p:nvSpPr>
          <p:spPr bwMode="auto">
            <a:xfrm flipV="1">
              <a:off x="2553" y="2903"/>
              <a:ext cx="686" cy="131"/>
            </a:xfrm>
            <a:custGeom>
              <a:avLst/>
              <a:gdLst>
                <a:gd name="T0" fmla="*/ 0 w 16837"/>
                <a:gd name="T1" fmla="*/ 0 h 21301"/>
                <a:gd name="T2" fmla="*/ 0 w 16837"/>
                <a:gd name="T3" fmla="*/ 0 h 21301"/>
                <a:gd name="T4" fmla="*/ 0 w 16837"/>
                <a:gd name="T5" fmla="*/ 0 h 21301"/>
                <a:gd name="T6" fmla="*/ 0 60000 65536"/>
                <a:gd name="T7" fmla="*/ 0 60000 65536"/>
                <a:gd name="T8" fmla="*/ 0 60000 65536"/>
                <a:gd name="T9" fmla="*/ 0 w 16837"/>
                <a:gd name="T10" fmla="*/ 0 h 21301"/>
                <a:gd name="T11" fmla="*/ 16837 w 16837"/>
                <a:gd name="T12" fmla="*/ 21301 h 213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37" h="21301" fill="none" extrusionOk="0">
                  <a:moveTo>
                    <a:pt x="3582" y="0"/>
                  </a:moveTo>
                  <a:cubicBezTo>
                    <a:pt x="8804" y="878"/>
                    <a:pt x="13520" y="3643"/>
                    <a:pt x="16837" y="7770"/>
                  </a:cubicBezTo>
                </a:path>
                <a:path w="16837" h="21301" stroke="0" extrusionOk="0">
                  <a:moveTo>
                    <a:pt x="3582" y="0"/>
                  </a:moveTo>
                  <a:cubicBezTo>
                    <a:pt x="8804" y="878"/>
                    <a:pt x="13520" y="3643"/>
                    <a:pt x="16837" y="7770"/>
                  </a:cubicBezTo>
                  <a:lnTo>
                    <a:pt x="0" y="21301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502" name="Arc 19"/>
            <p:cNvSpPr>
              <a:spLocks/>
            </p:cNvSpPr>
            <p:nvPr/>
          </p:nvSpPr>
          <p:spPr bwMode="auto">
            <a:xfrm flipV="1">
              <a:off x="2707" y="2898"/>
              <a:ext cx="521" cy="107"/>
            </a:xfrm>
            <a:custGeom>
              <a:avLst/>
              <a:gdLst>
                <a:gd name="T0" fmla="*/ 0 w 16441"/>
                <a:gd name="T1" fmla="*/ 0 h 19214"/>
                <a:gd name="T2" fmla="*/ 0 w 16441"/>
                <a:gd name="T3" fmla="*/ 0 h 19214"/>
                <a:gd name="T4" fmla="*/ 0 w 16441"/>
                <a:gd name="T5" fmla="*/ 0 h 19214"/>
                <a:gd name="T6" fmla="*/ 0 60000 65536"/>
                <a:gd name="T7" fmla="*/ 0 60000 65536"/>
                <a:gd name="T8" fmla="*/ 0 60000 65536"/>
                <a:gd name="T9" fmla="*/ 0 w 16441"/>
                <a:gd name="T10" fmla="*/ 0 h 19214"/>
                <a:gd name="T11" fmla="*/ 16441 w 16441"/>
                <a:gd name="T12" fmla="*/ 19214 h 192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441" h="19214" fill="none" extrusionOk="0">
                  <a:moveTo>
                    <a:pt x="9868" y="-1"/>
                  </a:moveTo>
                  <a:cubicBezTo>
                    <a:pt x="12377" y="1288"/>
                    <a:pt x="14611" y="3057"/>
                    <a:pt x="16441" y="5204"/>
                  </a:cubicBezTo>
                </a:path>
                <a:path w="16441" h="19214" stroke="0" extrusionOk="0">
                  <a:moveTo>
                    <a:pt x="9868" y="-1"/>
                  </a:moveTo>
                  <a:cubicBezTo>
                    <a:pt x="12377" y="1288"/>
                    <a:pt x="14611" y="3057"/>
                    <a:pt x="16441" y="5204"/>
                  </a:cubicBezTo>
                  <a:lnTo>
                    <a:pt x="0" y="19214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503" name="Arc 20"/>
            <p:cNvSpPr>
              <a:spLocks/>
            </p:cNvSpPr>
            <p:nvPr/>
          </p:nvSpPr>
          <p:spPr bwMode="auto">
            <a:xfrm flipV="1">
              <a:off x="2415" y="2888"/>
              <a:ext cx="611" cy="138"/>
            </a:xfrm>
            <a:custGeom>
              <a:avLst/>
              <a:gdLst>
                <a:gd name="T0" fmla="*/ 0 w 16810"/>
                <a:gd name="T1" fmla="*/ 0 h 21600"/>
                <a:gd name="T2" fmla="*/ 0 w 16810"/>
                <a:gd name="T3" fmla="*/ 0 h 21600"/>
                <a:gd name="T4" fmla="*/ 0 w 16810"/>
                <a:gd name="T5" fmla="*/ 0 h 21600"/>
                <a:gd name="T6" fmla="*/ 0 60000 65536"/>
                <a:gd name="T7" fmla="*/ 0 60000 65536"/>
                <a:gd name="T8" fmla="*/ 0 60000 65536"/>
                <a:gd name="T9" fmla="*/ 0 w 16810"/>
                <a:gd name="T10" fmla="*/ 0 h 21600"/>
                <a:gd name="T11" fmla="*/ 16810 w 1681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10" h="21600" fill="none" extrusionOk="0">
                  <a:moveTo>
                    <a:pt x="-1" y="723"/>
                  </a:moveTo>
                  <a:cubicBezTo>
                    <a:pt x="1809" y="243"/>
                    <a:pt x="3673" y="-1"/>
                    <a:pt x="5545" y="0"/>
                  </a:cubicBezTo>
                  <a:cubicBezTo>
                    <a:pt x="9520" y="0"/>
                    <a:pt x="13418" y="1096"/>
                    <a:pt x="16809" y="3170"/>
                  </a:cubicBezTo>
                </a:path>
                <a:path w="16810" h="21600" stroke="0" extrusionOk="0">
                  <a:moveTo>
                    <a:pt x="-1" y="723"/>
                  </a:moveTo>
                  <a:cubicBezTo>
                    <a:pt x="1809" y="243"/>
                    <a:pt x="3673" y="-1"/>
                    <a:pt x="5545" y="0"/>
                  </a:cubicBezTo>
                  <a:cubicBezTo>
                    <a:pt x="9520" y="0"/>
                    <a:pt x="13418" y="1096"/>
                    <a:pt x="16809" y="3170"/>
                  </a:cubicBezTo>
                  <a:lnTo>
                    <a:pt x="5545" y="21600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504" name="Freeform 21"/>
            <p:cNvSpPr>
              <a:spLocks/>
            </p:cNvSpPr>
            <p:nvPr/>
          </p:nvSpPr>
          <p:spPr bwMode="auto">
            <a:xfrm>
              <a:off x="2068" y="2977"/>
              <a:ext cx="627" cy="57"/>
            </a:xfrm>
            <a:custGeom>
              <a:avLst/>
              <a:gdLst>
                <a:gd name="T0" fmla="*/ 0 w 1689"/>
                <a:gd name="T1" fmla="*/ 0 h 397"/>
                <a:gd name="T2" fmla="*/ 0 w 1689"/>
                <a:gd name="T3" fmla="*/ 0 h 397"/>
                <a:gd name="T4" fmla="*/ 0 w 1689"/>
                <a:gd name="T5" fmla="*/ 0 h 397"/>
                <a:gd name="T6" fmla="*/ 0 w 1689"/>
                <a:gd name="T7" fmla="*/ 0 h 397"/>
                <a:gd name="T8" fmla="*/ 0 w 1689"/>
                <a:gd name="T9" fmla="*/ 0 h 397"/>
                <a:gd name="T10" fmla="*/ 0 w 1689"/>
                <a:gd name="T11" fmla="*/ 0 h 397"/>
                <a:gd name="T12" fmla="*/ 0 w 1689"/>
                <a:gd name="T13" fmla="*/ 0 h 397"/>
                <a:gd name="T14" fmla="*/ 0 w 1689"/>
                <a:gd name="T15" fmla="*/ 0 h 39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89"/>
                <a:gd name="T25" fmla="*/ 0 h 397"/>
                <a:gd name="T26" fmla="*/ 1689 w 1689"/>
                <a:gd name="T27" fmla="*/ 397 h 39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89" h="397">
                  <a:moveTo>
                    <a:pt x="0" y="0"/>
                  </a:moveTo>
                  <a:cubicBezTo>
                    <a:pt x="3" y="24"/>
                    <a:pt x="7" y="48"/>
                    <a:pt x="32" y="77"/>
                  </a:cubicBezTo>
                  <a:cubicBezTo>
                    <a:pt x="57" y="106"/>
                    <a:pt x="84" y="140"/>
                    <a:pt x="147" y="173"/>
                  </a:cubicBezTo>
                  <a:cubicBezTo>
                    <a:pt x="210" y="206"/>
                    <a:pt x="297" y="245"/>
                    <a:pt x="409" y="276"/>
                  </a:cubicBezTo>
                  <a:cubicBezTo>
                    <a:pt x="521" y="307"/>
                    <a:pt x="680" y="340"/>
                    <a:pt x="819" y="359"/>
                  </a:cubicBezTo>
                  <a:cubicBezTo>
                    <a:pt x="958" y="378"/>
                    <a:pt x="1129" y="385"/>
                    <a:pt x="1241" y="391"/>
                  </a:cubicBezTo>
                  <a:cubicBezTo>
                    <a:pt x="1353" y="397"/>
                    <a:pt x="1416" y="397"/>
                    <a:pt x="1491" y="397"/>
                  </a:cubicBezTo>
                  <a:cubicBezTo>
                    <a:pt x="1566" y="397"/>
                    <a:pt x="1656" y="392"/>
                    <a:pt x="1689" y="391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505" name="Freeform 22"/>
            <p:cNvSpPr>
              <a:spLocks/>
            </p:cNvSpPr>
            <p:nvPr/>
          </p:nvSpPr>
          <p:spPr bwMode="auto">
            <a:xfrm>
              <a:off x="2066" y="2936"/>
              <a:ext cx="149" cy="41"/>
            </a:xfrm>
            <a:custGeom>
              <a:avLst/>
              <a:gdLst>
                <a:gd name="T0" fmla="*/ 0 w 404"/>
                <a:gd name="T1" fmla="*/ 0 h 282"/>
                <a:gd name="T2" fmla="*/ 0 w 404"/>
                <a:gd name="T3" fmla="*/ 0 h 282"/>
                <a:gd name="T4" fmla="*/ 0 w 404"/>
                <a:gd name="T5" fmla="*/ 0 h 282"/>
                <a:gd name="T6" fmla="*/ 0 w 404"/>
                <a:gd name="T7" fmla="*/ 0 h 282"/>
                <a:gd name="T8" fmla="*/ 0 w 404"/>
                <a:gd name="T9" fmla="*/ 0 h 282"/>
                <a:gd name="T10" fmla="*/ 0 w 404"/>
                <a:gd name="T11" fmla="*/ 0 h 282"/>
                <a:gd name="T12" fmla="*/ 0 w 404"/>
                <a:gd name="T13" fmla="*/ 0 h 282"/>
                <a:gd name="T14" fmla="*/ 0 w 404"/>
                <a:gd name="T15" fmla="*/ 0 h 2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4"/>
                <a:gd name="T25" fmla="*/ 0 h 282"/>
                <a:gd name="T26" fmla="*/ 404 w 404"/>
                <a:gd name="T27" fmla="*/ 282 h 28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4" h="282">
                  <a:moveTo>
                    <a:pt x="404" y="0"/>
                  </a:moveTo>
                  <a:cubicBezTo>
                    <a:pt x="386" y="5"/>
                    <a:pt x="320" y="21"/>
                    <a:pt x="288" y="32"/>
                  </a:cubicBezTo>
                  <a:cubicBezTo>
                    <a:pt x="256" y="43"/>
                    <a:pt x="239" y="52"/>
                    <a:pt x="212" y="64"/>
                  </a:cubicBezTo>
                  <a:cubicBezTo>
                    <a:pt x="185" y="76"/>
                    <a:pt x="152" y="89"/>
                    <a:pt x="128" y="103"/>
                  </a:cubicBezTo>
                  <a:cubicBezTo>
                    <a:pt x="104" y="117"/>
                    <a:pt x="87" y="134"/>
                    <a:pt x="71" y="147"/>
                  </a:cubicBezTo>
                  <a:cubicBezTo>
                    <a:pt x="55" y="160"/>
                    <a:pt x="43" y="159"/>
                    <a:pt x="32" y="179"/>
                  </a:cubicBezTo>
                  <a:cubicBezTo>
                    <a:pt x="21" y="199"/>
                    <a:pt x="12" y="256"/>
                    <a:pt x="7" y="269"/>
                  </a:cubicBezTo>
                  <a:cubicBezTo>
                    <a:pt x="2" y="282"/>
                    <a:pt x="1" y="259"/>
                    <a:pt x="0" y="256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506" name="Freeform 23"/>
            <p:cNvSpPr>
              <a:spLocks/>
            </p:cNvSpPr>
            <p:nvPr/>
          </p:nvSpPr>
          <p:spPr bwMode="auto">
            <a:xfrm>
              <a:off x="2092" y="2935"/>
              <a:ext cx="325" cy="87"/>
            </a:xfrm>
            <a:custGeom>
              <a:avLst/>
              <a:gdLst>
                <a:gd name="T0" fmla="*/ 0 w 874"/>
                <a:gd name="T1" fmla="*/ 0 h 614"/>
                <a:gd name="T2" fmla="*/ 0 w 874"/>
                <a:gd name="T3" fmla="*/ 0 h 614"/>
                <a:gd name="T4" fmla="*/ 0 w 874"/>
                <a:gd name="T5" fmla="*/ 0 h 614"/>
                <a:gd name="T6" fmla="*/ 0 w 874"/>
                <a:gd name="T7" fmla="*/ 0 h 614"/>
                <a:gd name="T8" fmla="*/ 0 w 874"/>
                <a:gd name="T9" fmla="*/ 0 h 614"/>
                <a:gd name="T10" fmla="*/ 0 w 874"/>
                <a:gd name="T11" fmla="*/ 0 h 614"/>
                <a:gd name="T12" fmla="*/ 0 w 874"/>
                <a:gd name="T13" fmla="*/ 0 h 614"/>
                <a:gd name="T14" fmla="*/ 0 w 874"/>
                <a:gd name="T15" fmla="*/ 0 h 614"/>
                <a:gd name="T16" fmla="*/ 0 w 874"/>
                <a:gd name="T17" fmla="*/ 0 h 614"/>
                <a:gd name="T18" fmla="*/ 0 w 874"/>
                <a:gd name="T19" fmla="*/ 0 h 614"/>
                <a:gd name="T20" fmla="*/ 0 w 874"/>
                <a:gd name="T21" fmla="*/ 0 h 614"/>
                <a:gd name="T22" fmla="*/ 0 w 874"/>
                <a:gd name="T23" fmla="*/ 0 h 614"/>
                <a:gd name="T24" fmla="*/ 0 w 874"/>
                <a:gd name="T25" fmla="*/ 0 h 614"/>
                <a:gd name="T26" fmla="*/ 0 w 874"/>
                <a:gd name="T27" fmla="*/ 0 h 614"/>
                <a:gd name="T28" fmla="*/ 0 w 874"/>
                <a:gd name="T29" fmla="*/ 0 h 6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74"/>
                <a:gd name="T46" fmla="*/ 0 h 614"/>
                <a:gd name="T47" fmla="*/ 874 w 874"/>
                <a:gd name="T48" fmla="*/ 614 h 61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74" h="614">
                  <a:moveTo>
                    <a:pt x="694" y="0"/>
                  </a:moveTo>
                  <a:cubicBezTo>
                    <a:pt x="673" y="2"/>
                    <a:pt x="611" y="7"/>
                    <a:pt x="566" y="13"/>
                  </a:cubicBezTo>
                  <a:cubicBezTo>
                    <a:pt x="521" y="19"/>
                    <a:pt x="479" y="25"/>
                    <a:pt x="426" y="38"/>
                  </a:cubicBezTo>
                  <a:cubicBezTo>
                    <a:pt x="373" y="51"/>
                    <a:pt x="294" y="74"/>
                    <a:pt x="246" y="90"/>
                  </a:cubicBezTo>
                  <a:cubicBezTo>
                    <a:pt x="198" y="106"/>
                    <a:pt x="168" y="118"/>
                    <a:pt x="138" y="134"/>
                  </a:cubicBezTo>
                  <a:cubicBezTo>
                    <a:pt x="108" y="150"/>
                    <a:pt x="86" y="171"/>
                    <a:pt x="67" y="186"/>
                  </a:cubicBezTo>
                  <a:cubicBezTo>
                    <a:pt x="48" y="201"/>
                    <a:pt x="33" y="205"/>
                    <a:pt x="22" y="224"/>
                  </a:cubicBezTo>
                  <a:cubicBezTo>
                    <a:pt x="11" y="243"/>
                    <a:pt x="0" y="278"/>
                    <a:pt x="3" y="301"/>
                  </a:cubicBezTo>
                  <a:cubicBezTo>
                    <a:pt x="6" y="324"/>
                    <a:pt x="21" y="343"/>
                    <a:pt x="42" y="365"/>
                  </a:cubicBezTo>
                  <a:cubicBezTo>
                    <a:pt x="63" y="387"/>
                    <a:pt x="98" y="415"/>
                    <a:pt x="131" y="435"/>
                  </a:cubicBezTo>
                  <a:cubicBezTo>
                    <a:pt x="164" y="455"/>
                    <a:pt x="206" y="472"/>
                    <a:pt x="240" y="486"/>
                  </a:cubicBezTo>
                  <a:cubicBezTo>
                    <a:pt x="274" y="500"/>
                    <a:pt x="291" y="505"/>
                    <a:pt x="336" y="518"/>
                  </a:cubicBezTo>
                  <a:cubicBezTo>
                    <a:pt x="381" y="531"/>
                    <a:pt x="451" y="551"/>
                    <a:pt x="509" y="563"/>
                  </a:cubicBezTo>
                  <a:cubicBezTo>
                    <a:pt x="567" y="575"/>
                    <a:pt x="621" y="581"/>
                    <a:pt x="682" y="589"/>
                  </a:cubicBezTo>
                  <a:cubicBezTo>
                    <a:pt x="743" y="597"/>
                    <a:pt x="834" y="609"/>
                    <a:pt x="874" y="614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507" name="Freeform 24"/>
            <p:cNvSpPr>
              <a:spLocks/>
            </p:cNvSpPr>
            <p:nvPr/>
          </p:nvSpPr>
          <p:spPr bwMode="auto">
            <a:xfrm>
              <a:off x="2215" y="2920"/>
              <a:ext cx="1007" cy="57"/>
            </a:xfrm>
            <a:custGeom>
              <a:avLst/>
              <a:gdLst>
                <a:gd name="T0" fmla="*/ 0 w 2713"/>
                <a:gd name="T1" fmla="*/ 0 h 410"/>
                <a:gd name="T2" fmla="*/ 0 w 2713"/>
                <a:gd name="T3" fmla="*/ 0 h 410"/>
                <a:gd name="T4" fmla="*/ 0 w 2713"/>
                <a:gd name="T5" fmla="*/ 0 h 410"/>
                <a:gd name="T6" fmla="*/ 0 w 2713"/>
                <a:gd name="T7" fmla="*/ 0 h 410"/>
                <a:gd name="T8" fmla="*/ 0 w 2713"/>
                <a:gd name="T9" fmla="*/ 0 h 410"/>
                <a:gd name="T10" fmla="*/ 0 w 2713"/>
                <a:gd name="T11" fmla="*/ 0 h 410"/>
                <a:gd name="T12" fmla="*/ 0 w 2713"/>
                <a:gd name="T13" fmla="*/ 0 h 410"/>
                <a:gd name="T14" fmla="*/ 0 w 2713"/>
                <a:gd name="T15" fmla="*/ 0 h 410"/>
                <a:gd name="T16" fmla="*/ 0 w 2713"/>
                <a:gd name="T17" fmla="*/ 0 h 4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13"/>
                <a:gd name="T28" fmla="*/ 0 h 410"/>
                <a:gd name="T29" fmla="*/ 2713 w 2713"/>
                <a:gd name="T30" fmla="*/ 410 h 4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13" h="410">
                  <a:moveTo>
                    <a:pt x="0" y="122"/>
                  </a:moveTo>
                  <a:cubicBezTo>
                    <a:pt x="27" y="115"/>
                    <a:pt x="74" y="93"/>
                    <a:pt x="160" y="77"/>
                  </a:cubicBezTo>
                  <a:cubicBezTo>
                    <a:pt x="246" y="61"/>
                    <a:pt x="366" y="39"/>
                    <a:pt x="518" y="26"/>
                  </a:cubicBezTo>
                  <a:cubicBezTo>
                    <a:pt x="670" y="13"/>
                    <a:pt x="896" y="0"/>
                    <a:pt x="1075" y="1"/>
                  </a:cubicBezTo>
                  <a:cubicBezTo>
                    <a:pt x="1254" y="2"/>
                    <a:pt x="1429" y="14"/>
                    <a:pt x="1593" y="33"/>
                  </a:cubicBezTo>
                  <a:cubicBezTo>
                    <a:pt x="1757" y="52"/>
                    <a:pt x="1933" y="86"/>
                    <a:pt x="2060" y="116"/>
                  </a:cubicBezTo>
                  <a:cubicBezTo>
                    <a:pt x="2187" y="146"/>
                    <a:pt x="2263" y="176"/>
                    <a:pt x="2355" y="212"/>
                  </a:cubicBezTo>
                  <a:cubicBezTo>
                    <a:pt x="2447" y="248"/>
                    <a:pt x="2551" y="300"/>
                    <a:pt x="2611" y="333"/>
                  </a:cubicBezTo>
                  <a:cubicBezTo>
                    <a:pt x="2671" y="366"/>
                    <a:pt x="2696" y="397"/>
                    <a:pt x="2713" y="410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508" name="Freeform 25"/>
            <p:cNvSpPr>
              <a:spLocks/>
            </p:cNvSpPr>
            <p:nvPr/>
          </p:nvSpPr>
          <p:spPr bwMode="auto">
            <a:xfrm>
              <a:off x="2349" y="2927"/>
              <a:ext cx="856" cy="54"/>
            </a:xfrm>
            <a:custGeom>
              <a:avLst/>
              <a:gdLst>
                <a:gd name="T0" fmla="*/ 0 w 2310"/>
                <a:gd name="T1" fmla="*/ 0 h 385"/>
                <a:gd name="T2" fmla="*/ 0 w 2310"/>
                <a:gd name="T3" fmla="*/ 0 h 385"/>
                <a:gd name="T4" fmla="*/ 0 w 2310"/>
                <a:gd name="T5" fmla="*/ 0 h 385"/>
                <a:gd name="T6" fmla="*/ 0 w 2310"/>
                <a:gd name="T7" fmla="*/ 0 h 385"/>
                <a:gd name="T8" fmla="*/ 0 w 2310"/>
                <a:gd name="T9" fmla="*/ 0 h 385"/>
                <a:gd name="T10" fmla="*/ 0 w 2310"/>
                <a:gd name="T11" fmla="*/ 0 h 385"/>
                <a:gd name="T12" fmla="*/ 0 w 2310"/>
                <a:gd name="T13" fmla="*/ 0 h 385"/>
                <a:gd name="T14" fmla="*/ 0 w 2310"/>
                <a:gd name="T15" fmla="*/ 0 h 3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10"/>
                <a:gd name="T25" fmla="*/ 0 h 385"/>
                <a:gd name="T26" fmla="*/ 2310 w 2310"/>
                <a:gd name="T27" fmla="*/ 385 h 38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10" h="385">
                  <a:moveTo>
                    <a:pt x="0" y="52"/>
                  </a:moveTo>
                  <a:cubicBezTo>
                    <a:pt x="62" y="43"/>
                    <a:pt x="125" y="34"/>
                    <a:pt x="224" y="26"/>
                  </a:cubicBezTo>
                  <a:cubicBezTo>
                    <a:pt x="323" y="18"/>
                    <a:pt x="447" y="2"/>
                    <a:pt x="595" y="1"/>
                  </a:cubicBezTo>
                  <a:cubicBezTo>
                    <a:pt x="743" y="0"/>
                    <a:pt x="969" y="8"/>
                    <a:pt x="1114" y="20"/>
                  </a:cubicBezTo>
                  <a:cubicBezTo>
                    <a:pt x="1259" y="32"/>
                    <a:pt x="1348" y="48"/>
                    <a:pt x="1466" y="71"/>
                  </a:cubicBezTo>
                  <a:cubicBezTo>
                    <a:pt x="1584" y="94"/>
                    <a:pt x="1712" y="124"/>
                    <a:pt x="1824" y="161"/>
                  </a:cubicBezTo>
                  <a:cubicBezTo>
                    <a:pt x="1936" y="198"/>
                    <a:pt x="2057" y="258"/>
                    <a:pt x="2138" y="295"/>
                  </a:cubicBezTo>
                  <a:cubicBezTo>
                    <a:pt x="2219" y="332"/>
                    <a:pt x="2281" y="370"/>
                    <a:pt x="2310" y="385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509" name="Freeform 26"/>
            <p:cNvSpPr>
              <a:spLocks/>
            </p:cNvSpPr>
            <p:nvPr/>
          </p:nvSpPr>
          <p:spPr bwMode="auto">
            <a:xfrm>
              <a:off x="2944" y="2985"/>
              <a:ext cx="365" cy="145"/>
            </a:xfrm>
            <a:custGeom>
              <a:avLst/>
              <a:gdLst>
                <a:gd name="T0" fmla="*/ 0 w 984"/>
                <a:gd name="T1" fmla="*/ 0 h 1005"/>
                <a:gd name="T2" fmla="*/ 0 w 984"/>
                <a:gd name="T3" fmla="*/ 0 h 1005"/>
                <a:gd name="T4" fmla="*/ 0 w 984"/>
                <a:gd name="T5" fmla="*/ 0 h 1005"/>
                <a:gd name="T6" fmla="*/ 0 w 984"/>
                <a:gd name="T7" fmla="*/ 0 h 1005"/>
                <a:gd name="T8" fmla="*/ 0 w 984"/>
                <a:gd name="T9" fmla="*/ 0 h 1005"/>
                <a:gd name="T10" fmla="*/ 0 w 984"/>
                <a:gd name="T11" fmla="*/ 0 h 1005"/>
                <a:gd name="T12" fmla="*/ 0 w 984"/>
                <a:gd name="T13" fmla="*/ 0 h 1005"/>
                <a:gd name="T14" fmla="*/ 0 w 984"/>
                <a:gd name="T15" fmla="*/ 0 h 1005"/>
                <a:gd name="T16" fmla="*/ 0 w 984"/>
                <a:gd name="T17" fmla="*/ 0 h 1005"/>
                <a:gd name="T18" fmla="*/ 0 w 984"/>
                <a:gd name="T19" fmla="*/ 0 h 100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84"/>
                <a:gd name="T31" fmla="*/ 0 h 1005"/>
                <a:gd name="T32" fmla="*/ 984 w 984"/>
                <a:gd name="T33" fmla="*/ 1005 h 100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84" h="1005">
                  <a:moveTo>
                    <a:pt x="0" y="1005"/>
                  </a:moveTo>
                  <a:cubicBezTo>
                    <a:pt x="84" y="987"/>
                    <a:pt x="157" y="972"/>
                    <a:pt x="237" y="948"/>
                  </a:cubicBezTo>
                  <a:cubicBezTo>
                    <a:pt x="317" y="924"/>
                    <a:pt x="406" y="892"/>
                    <a:pt x="480" y="858"/>
                  </a:cubicBezTo>
                  <a:cubicBezTo>
                    <a:pt x="554" y="824"/>
                    <a:pt x="623" y="785"/>
                    <a:pt x="685" y="743"/>
                  </a:cubicBezTo>
                  <a:cubicBezTo>
                    <a:pt x="747" y="701"/>
                    <a:pt x="807" y="660"/>
                    <a:pt x="852" y="608"/>
                  </a:cubicBezTo>
                  <a:cubicBezTo>
                    <a:pt x="897" y="556"/>
                    <a:pt x="933" y="485"/>
                    <a:pt x="954" y="429"/>
                  </a:cubicBezTo>
                  <a:cubicBezTo>
                    <a:pt x="975" y="373"/>
                    <a:pt x="984" y="315"/>
                    <a:pt x="980" y="269"/>
                  </a:cubicBezTo>
                  <a:cubicBezTo>
                    <a:pt x="976" y="223"/>
                    <a:pt x="948" y="188"/>
                    <a:pt x="928" y="154"/>
                  </a:cubicBezTo>
                  <a:cubicBezTo>
                    <a:pt x="908" y="120"/>
                    <a:pt x="880" y="90"/>
                    <a:pt x="858" y="64"/>
                  </a:cubicBezTo>
                  <a:cubicBezTo>
                    <a:pt x="836" y="38"/>
                    <a:pt x="807" y="13"/>
                    <a:pt x="794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510" name="Freeform 27"/>
            <p:cNvSpPr>
              <a:spLocks/>
            </p:cNvSpPr>
            <p:nvPr/>
          </p:nvSpPr>
          <p:spPr bwMode="auto">
            <a:xfrm>
              <a:off x="2948" y="2990"/>
              <a:ext cx="340" cy="135"/>
            </a:xfrm>
            <a:custGeom>
              <a:avLst/>
              <a:gdLst>
                <a:gd name="T0" fmla="*/ 0 w 914"/>
                <a:gd name="T1" fmla="*/ 0 h 935"/>
                <a:gd name="T2" fmla="*/ 0 w 914"/>
                <a:gd name="T3" fmla="*/ 0 h 935"/>
                <a:gd name="T4" fmla="*/ 0 w 914"/>
                <a:gd name="T5" fmla="*/ 0 h 935"/>
                <a:gd name="T6" fmla="*/ 0 w 914"/>
                <a:gd name="T7" fmla="*/ 0 h 935"/>
                <a:gd name="T8" fmla="*/ 0 w 914"/>
                <a:gd name="T9" fmla="*/ 0 h 935"/>
                <a:gd name="T10" fmla="*/ 0 w 914"/>
                <a:gd name="T11" fmla="*/ 0 h 935"/>
                <a:gd name="T12" fmla="*/ 0 w 914"/>
                <a:gd name="T13" fmla="*/ 0 h 935"/>
                <a:gd name="T14" fmla="*/ 0 w 914"/>
                <a:gd name="T15" fmla="*/ 0 h 935"/>
                <a:gd name="T16" fmla="*/ 0 w 914"/>
                <a:gd name="T17" fmla="*/ 0 h 935"/>
                <a:gd name="T18" fmla="*/ 0 w 914"/>
                <a:gd name="T19" fmla="*/ 0 h 9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4"/>
                <a:gd name="T31" fmla="*/ 0 h 935"/>
                <a:gd name="T32" fmla="*/ 914 w 914"/>
                <a:gd name="T33" fmla="*/ 935 h 9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4" h="935">
                  <a:moveTo>
                    <a:pt x="730" y="0"/>
                  </a:moveTo>
                  <a:cubicBezTo>
                    <a:pt x="770" y="32"/>
                    <a:pt x="809" y="62"/>
                    <a:pt x="839" y="103"/>
                  </a:cubicBezTo>
                  <a:cubicBezTo>
                    <a:pt x="869" y="144"/>
                    <a:pt x="904" y="189"/>
                    <a:pt x="909" y="244"/>
                  </a:cubicBezTo>
                  <a:cubicBezTo>
                    <a:pt x="914" y="299"/>
                    <a:pt x="891" y="384"/>
                    <a:pt x="871" y="436"/>
                  </a:cubicBezTo>
                  <a:cubicBezTo>
                    <a:pt x="851" y="488"/>
                    <a:pt x="820" y="520"/>
                    <a:pt x="787" y="557"/>
                  </a:cubicBezTo>
                  <a:cubicBezTo>
                    <a:pt x="754" y="594"/>
                    <a:pt x="713" y="630"/>
                    <a:pt x="672" y="660"/>
                  </a:cubicBezTo>
                  <a:cubicBezTo>
                    <a:pt x="631" y="690"/>
                    <a:pt x="590" y="710"/>
                    <a:pt x="544" y="736"/>
                  </a:cubicBezTo>
                  <a:cubicBezTo>
                    <a:pt x="498" y="762"/>
                    <a:pt x="456" y="787"/>
                    <a:pt x="397" y="813"/>
                  </a:cubicBezTo>
                  <a:cubicBezTo>
                    <a:pt x="338" y="839"/>
                    <a:pt x="258" y="870"/>
                    <a:pt x="192" y="890"/>
                  </a:cubicBezTo>
                  <a:cubicBezTo>
                    <a:pt x="126" y="910"/>
                    <a:pt x="63" y="922"/>
                    <a:pt x="0" y="935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511" name="Oval 28"/>
            <p:cNvSpPr>
              <a:spLocks noChangeArrowheads="1"/>
            </p:cNvSpPr>
            <p:nvPr/>
          </p:nvSpPr>
          <p:spPr bwMode="auto">
            <a:xfrm>
              <a:off x="2303" y="3240"/>
              <a:ext cx="765" cy="274"/>
            </a:xfrm>
            <a:prstGeom prst="ellips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514" name="Line 31"/>
            <p:cNvSpPr>
              <a:spLocks noChangeShapeType="1"/>
            </p:cNvSpPr>
            <p:nvPr/>
          </p:nvSpPr>
          <p:spPr bwMode="auto">
            <a:xfrm flipH="1">
              <a:off x="2835" y="3126"/>
              <a:ext cx="130" cy="11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sm" len="sm"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515" name="Text Box 32"/>
            <p:cNvSpPr txBox="1">
              <a:spLocks noChangeArrowheads="1"/>
            </p:cNvSpPr>
            <p:nvPr/>
          </p:nvSpPr>
          <p:spPr bwMode="auto">
            <a:xfrm>
              <a:off x="2383" y="3296"/>
              <a:ext cx="65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zh-TW" altLang="en-US" sz="1600" b="1">
                  <a:solidFill>
                    <a:srgbClr val="FFFF00"/>
                  </a:solidFill>
                  <a:latin typeface="Times New Roman" pitchFamily="18" charset="0"/>
                  <a:ea typeface="標楷體" pitchFamily="65" charset="-120"/>
                </a:rPr>
                <a:t>經營知識</a:t>
              </a:r>
            </a:p>
          </p:txBody>
        </p:sp>
        <p:sp>
          <p:nvSpPr>
            <p:cNvPr id="532517" name="Line 34"/>
            <p:cNvSpPr>
              <a:spLocks noChangeShapeType="1"/>
            </p:cNvSpPr>
            <p:nvPr/>
          </p:nvSpPr>
          <p:spPr bwMode="auto">
            <a:xfrm flipV="1">
              <a:off x="2697" y="1948"/>
              <a:ext cx="538" cy="246"/>
            </a:xfrm>
            <a:prstGeom prst="line">
              <a:avLst/>
            </a:prstGeom>
            <a:noFill/>
            <a:ln w="3175">
              <a:solidFill>
                <a:srgbClr val="FFFF00"/>
              </a:solidFill>
              <a:round/>
              <a:headEnd type="arrow" w="sm" len="sm"/>
              <a:tailEnd type="arrow" w="sm" len="sm"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518" name="Line 35"/>
            <p:cNvSpPr>
              <a:spLocks noChangeShapeType="1"/>
            </p:cNvSpPr>
            <p:nvPr/>
          </p:nvSpPr>
          <p:spPr bwMode="auto">
            <a:xfrm flipV="1">
              <a:off x="2709" y="2389"/>
              <a:ext cx="365" cy="176"/>
            </a:xfrm>
            <a:prstGeom prst="line">
              <a:avLst/>
            </a:prstGeom>
            <a:noFill/>
            <a:ln w="3175">
              <a:solidFill>
                <a:srgbClr val="FFFF00"/>
              </a:solidFill>
              <a:round/>
              <a:headEnd type="arrow" w="sm" len="sm"/>
              <a:tailEnd type="arrow" w="sm" len="sm"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519" name="Text Box 36"/>
            <p:cNvSpPr txBox="1">
              <a:spLocks noChangeArrowheads="1"/>
            </p:cNvSpPr>
            <p:nvPr/>
          </p:nvSpPr>
          <p:spPr bwMode="auto">
            <a:xfrm>
              <a:off x="1160" y="1572"/>
              <a:ext cx="96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zh-TW" altLang="en-US" sz="2400" b="1" dirty="0" smtClean="0">
                  <a:solidFill>
                    <a:srgbClr val="66FF33"/>
                  </a:solidFill>
                  <a:latin typeface="Times New Roman" pitchFamily="18" charset="0"/>
                  <a:ea typeface="標楷體" pitchFamily="65" charset="-120"/>
                </a:rPr>
                <a:t>觀察</a:t>
              </a:r>
              <a:r>
                <a:rPr lang="zh-TW" altLang="en-US" sz="1200" b="1" dirty="0" smtClean="0">
                  <a:solidFill>
                    <a:srgbClr val="66FF33"/>
                  </a:solidFill>
                  <a:latin typeface="Times New Roman" pitchFamily="18" charset="0"/>
                  <a:ea typeface="標楷體" pitchFamily="65" charset="-120"/>
                </a:rPr>
                <a:t>你我心智</a:t>
              </a:r>
              <a:r>
                <a:rPr lang="zh-TW" altLang="en-US" sz="1200" b="1" dirty="0">
                  <a:solidFill>
                    <a:srgbClr val="66FF33"/>
                  </a:solidFill>
                  <a:latin typeface="Times New Roman" pitchFamily="18" charset="0"/>
                  <a:ea typeface="標楷體" pitchFamily="65" charset="-120"/>
                </a:rPr>
                <a:t>模式</a:t>
              </a:r>
            </a:p>
          </p:txBody>
        </p:sp>
        <p:sp>
          <p:nvSpPr>
            <p:cNvPr id="532520" name="Text Box 37"/>
            <p:cNvSpPr txBox="1">
              <a:spLocks noChangeArrowheads="1"/>
            </p:cNvSpPr>
            <p:nvPr/>
          </p:nvSpPr>
          <p:spPr bwMode="auto">
            <a:xfrm>
              <a:off x="3974" y="2843"/>
              <a:ext cx="116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zh-TW" altLang="en-US" sz="2400" b="1" dirty="0" smtClean="0">
                  <a:solidFill>
                    <a:srgbClr val="FF9900"/>
                  </a:solidFill>
                  <a:latin typeface="Times New Roman" pitchFamily="18" charset="0"/>
                  <a:ea typeface="標楷體" pitchFamily="65" charset="-120"/>
                </a:rPr>
                <a:t>設計</a:t>
              </a:r>
              <a:r>
                <a:rPr lang="zh-TW" altLang="en-US" sz="1200" b="1" dirty="0" smtClean="0">
                  <a:solidFill>
                    <a:srgbClr val="FF9900"/>
                  </a:solidFill>
                  <a:latin typeface="Times New Roman" pitchFamily="18" charset="0"/>
                  <a:ea typeface="標楷體" pitchFamily="65" charset="-120"/>
                </a:rPr>
                <a:t>新的心智模式</a:t>
              </a:r>
              <a:endParaRPr lang="zh-TW" altLang="en-US" sz="1200" b="1" dirty="0">
                <a:solidFill>
                  <a:srgbClr val="FF9900"/>
                </a:solidFill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532521" name="Text Box 38"/>
            <p:cNvSpPr txBox="1">
              <a:spLocks noChangeArrowheads="1"/>
            </p:cNvSpPr>
            <p:nvPr/>
          </p:nvSpPr>
          <p:spPr bwMode="auto">
            <a:xfrm>
              <a:off x="1149" y="3223"/>
              <a:ext cx="109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zh-TW" altLang="en-US" sz="24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Times New Roman" pitchFamily="18" charset="0"/>
                  <a:ea typeface="標楷體" pitchFamily="65" charset="-120"/>
                </a:rPr>
                <a:t>實施</a:t>
              </a:r>
              <a:r>
                <a:rPr lang="zh-TW" altLang="en-US" sz="12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Times New Roman" pitchFamily="18" charset="0"/>
                  <a:ea typeface="標楷體" pitchFamily="65" charset="-120"/>
                </a:rPr>
                <a:t>新的心智</a:t>
              </a:r>
              <a:r>
                <a:rPr lang="zh-TW" altLang="en-US" sz="12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Times New Roman" pitchFamily="18" charset="0"/>
                  <a:ea typeface="標楷體" pitchFamily="65" charset="-120"/>
                </a:rPr>
                <a:t>模式</a:t>
              </a:r>
              <a:endParaRPr lang="zh-TW" alt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532522" name="Text Box 39"/>
            <p:cNvSpPr txBox="1">
              <a:spLocks noChangeArrowheads="1"/>
            </p:cNvSpPr>
            <p:nvPr/>
          </p:nvSpPr>
          <p:spPr bwMode="auto">
            <a:xfrm>
              <a:off x="2534" y="1128"/>
              <a:ext cx="109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zh-TW" altLang="en-US" sz="2400" b="1" dirty="0" smtClean="0">
                  <a:solidFill>
                    <a:schemeClr val="accent5"/>
                  </a:solidFill>
                  <a:latin typeface="Times New Roman" pitchFamily="18" charset="0"/>
                  <a:ea typeface="標楷體" pitchFamily="65" charset="-120"/>
                </a:rPr>
                <a:t>評估</a:t>
              </a:r>
              <a:r>
                <a:rPr lang="zh-TW" altLang="en-US" sz="1200" b="1" dirty="0">
                  <a:solidFill>
                    <a:schemeClr val="accent5"/>
                  </a:solidFill>
                  <a:latin typeface="Times New Roman" pitchFamily="18" charset="0"/>
                  <a:ea typeface="標楷體" pitchFamily="65" charset="-120"/>
                </a:rPr>
                <a:t>你我心智模式</a:t>
              </a:r>
            </a:p>
          </p:txBody>
        </p:sp>
        <p:sp>
          <p:nvSpPr>
            <p:cNvPr id="532523" name="Text Box 40"/>
            <p:cNvSpPr txBox="1">
              <a:spLocks noChangeArrowheads="1"/>
            </p:cNvSpPr>
            <p:nvPr/>
          </p:nvSpPr>
          <p:spPr bwMode="auto">
            <a:xfrm>
              <a:off x="657" y="1027"/>
              <a:ext cx="739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zh-TW" altLang="en-US" sz="2000" b="1" dirty="0">
                  <a:solidFill>
                    <a:srgbClr val="FFFF00"/>
                  </a:solidFill>
                  <a:latin typeface="Times New Roman" pitchFamily="18" charset="0"/>
                  <a:ea typeface="標楷體" pitchFamily="65" charset="-120"/>
                </a:rPr>
                <a:t>知識領域</a:t>
              </a:r>
            </a:p>
          </p:txBody>
        </p:sp>
        <p:sp>
          <p:nvSpPr>
            <p:cNvPr id="532524" name="Text Box 41"/>
            <p:cNvSpPr txBox="1">
              <a:spLocks noChangeArrowheads="1"/>
            </p:cNvSpPr>
            <p:nvPr/>
          </p:nvSpPr>
          <p:spPr bwMode="auto">
            <a:xfrm>
              <a:off x="1660" y="1961"/>
              <a:ext cx="470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zh-TW" altLang="en-US" sz="1600" b="1" dirty="0" smtClean="0">
                  <a:solidFill>
                    <a:schemeClr val="tx1">
                      <a:lumMod val="95000"/>
                    </a:schemeClr>
                  </a:solidFill>
                  <a:latin typeface="Times New Roman" pitchFamily="18" charset="0"/>
                  <a:ea typeface="標楷體" pitchFamily="65" charset="-120"/>
                </a:rPr>
                <a:t>社會化</a:t>
              </a:r>
              <a:endParaRPr lang="zh-TW" altLang="en-US" sz="1600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532525" name="Text Box 42"/>
            <p:cNvSpPr txBox="1">
              <a:spLocks noChangeArrowheads="1"/>
            </p:cNvSpPr>
            <p:nvPr/>
          </p:nvSpPr>
          <p:spPr bwMode="auto">
            <a:xfrm>
              <a:off x="2410" y="1871"/>
              <a:ext cx="398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zh-TW" altLang="en-US" sz="1600" b="1" dirty="0">
                  <a:solidFill>
                    <a:schemeClr val="tx1">
                      <a:lumMod val="95000"/>
                    </a:schemeClr>
                  </a:solidFill>
                  <a:latin typeface="Times New Roman" pitchFamily="18" charset="0"/>
                  <a:ea typeface="標楷體" pitchFamily="65" charset="-120"/>
                </a:rPr>
                <a:t>外化</a:t>
              </a:r>
            </a:p>
          </p:txBody>
        </p:sp>
        <p:sp>
          <p:nvSpPr>
            <p:cNvPr id="532526" name="Text Box 43"/>
            <p:cNvSpPr txBox="1">
              <a:spLocks noChangeArrowheads="1"/>
            </p:cNvSpPr>
            <p:nvPr/>
          </p:nvSpPr>
          <p:spPr bwMode="auto">
            <a:xfrm>
              <a:off x="3636" y="2092"/>
              <a:ext cx="41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zh-TW" altLang="en-US" sz="1600" b="1" dirty="0" smtClean="0">
                  <a:solidFill>
                    <a:schemeClr val="tx1">
                      <a:lumMod val="95000"/>
                    </a:schemeClr>
                  </a:solidFill>
                  <a:latin typeface="Times New Roman" pitchFamily="18" charset="0"/>
                  <a:ea typeface="標楷體" pitchFamily="65" charset="-120"/>
                </a:rPr>
                <a:t>組合化</a:t>
              </a:r>
              <a:endParaRPr lang="zh-TW" altLang="en-US" sz="1600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532527" name="Text Box 44"/>
            <p:cNvSpPr txBox="1">
              <a:spLocks noChangeArrowheads="1"/>
            </p:cNvSpPr>
            <p:nvPr/>
          </p:nvSpPr>
          <p:spPr bwMode="auto">
            <a:xfrm>
              <a:off x="3070" y="2482"/>
              <a:ext cx="36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zh-TW" altLang="en-US" sz="1600" b="1" dirty="0" smtClean="0">
                  <a:solidFill>
                    <a:schemeClr val="tx1">
                      <a:lumMod val="95000"/>
                    </a:schemeClr>
                  </a:solidFill>
                  <a:latin typeface="Times New Roman" pitchFamily="18" charset="0"/>
                  <a:ea typeface="標楷體" pitchFamily="65" charset="-120"/>
                </a:rPr>
                <a:t>內化</a:t>
              </a:r>
              <a:endParaRPr lang="zh-TW" altLang="en-US" sz="1600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532528" name="Line 45"/>
            <p:cNvSpPr>
              <a:spLocks noChangeShapeType="1"/>
            </p:cNvSpPr>
            <p:nvPr/>
          </p:nvSpPr>
          <p:spPr bwMode="auto">
            <a:xfrm>
              <a:off x="2079" y="1915"/>
              <a:ext cx="9" cy="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529" name="Line 46"/>
            <p:cNvSpPr>
              <a:spLocks noChangeShapeType="1"/>
            </p:cNvSpPr>
            <p:nvPr/>
          </p:nvSpPr>
          <p:spPr bwMode="auto">
            <a:xfrm flipH="1">
              <a:off x="3109" y="1906"/>
              <a:ext cx="14" cy="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530" name="Line 47"/>
            <p:cNvSpPr>
              <a:spLocks noChangeShapeType="1"/>
            </p:cNvSpPr>
            <p:nvPr/>
          </p:nvSpPr>
          <p:spPr bwMode="auto">
            <a:xfrm>
              <a:off x="2202" y="2365"/>
              <a:ext cx="17" cy="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531" name="Line 48"/>
            <p:cNvSpPr>
              <a:spLocks noChangeShapeType="1"/>
            </p:cNvSpPr>
            <p:nvPr/>
          </p:nvSpPr>
          <p:spPr bwMode="auto">
            <a:xfrm>
              <a:off x="2722" y="2668"/>
              <a:ext cx="29" cy="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532" name="Line 49"/>
            <p:cNvSpPr>
              <a:spLocks noChangeShapeType="1"/>
            </p:cNvSpPr>
            <p:nvPr/>
          </p:nvSpPr>
          <p:spPr bwMode="auto">
            <a:xfrm>
              <a:off x="3089" y="2994"/>
              <a:ext cx="10" cy="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533" name="Text Box 50"/>
            <p:cNvSpPr txBox="1">
              <a:spLocks noChangeArrowheads="1"/>
            </p:cNvSpPr>
            <p:nvPr/>
          </p:nvSpPr>
          <p:spPr bwMode="auto">
            <a:xfrm>
              <a:off x="1969" y="2371"/>
              <a:ext cx="470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zh-TW" altLang="en-US" sz="1600" b="1" dirty="0">
                  <a:solidFill>
                    <a:srgbClr val="FFFF00"/>
                  </a:solidFill>
                  <a:latin typeface="Times New Roman" pitchFamily="18" charset="0"/>
                  <a:ea typeface="標楷體" pitchFamily="65" charset="-120"/>
                </a:rPr>
                <a:t>社會化</a:t>
              </a:r>
            </a:p>
          </p:txBody>
        </p:sp>
        <p:sp>
          <p:nvSpPr>
            <p:cNvPr id="532534" name="Text Box 51"/>
            <p:cNvSpPr txBox="1">
              <a:spLocks noChangeArrowheads="1"/>
            </p:cNvSpPr>
            <p:nvPr/>
          </p:nvSpPr>
          <p:spPr bwMode="auto">
            <a:xfrm>
              <a:off x="3058" y="2315"/>
              <a:ext cx="398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zh-TW" altLang="en-US" sz="1600" b="1" dirty="0">
                  <a:solidFill>
                    <a:srgbClr val="FFFF00"/>
                  </a:solidFill>
                  <a:latin typeface="Times New Roman" pitchFamily="18" charset="0"/>
                  <a:ea typeface="標楷體" pitchFamily="65" charset="-120"/>
                </a:rPr>
                <a:t>外化</a:t>
              </a:r>
            </a:p>
          </p:txBody>
        </p:sp>
        <p:sp>
          <p:nvSpPr>
            <p:cNvPr id="532535" name="Text Box 52"/>
            <p:cNvSpPr txBox="1">
              <a:spLocks noChangeArrowheads="1"/>
            </p:cNvSpPr>
            <p:nvPr/>
          </p:nvSpPr>
          <p:spPr bwMode="auto">
            <a:xfrm>
              <a:off x="2750" y="2104"/>
              <a:ext cx="88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zh-TW" altLang="en-US" sz="1600" b="1">
                  <a:solidFill>
                    <a:srgbClr val="FFFF00"/>
                  </a:solidFill>
                  <a:latin typeface="Times New Roman" pitchFamily="18" charset="0"/>
                  <a:ea typeface="標楷體" pitchFamily="65" charset="-120"/>
                </a:rPr>
                <a:t>知識之紮實度</a:t>
              </a:r>
            </a:p>
          </p:txBody>
        </p:sp>
        <p:sp>
          <p:nvSpPr>
            <p:cNvPr id="532536" name="Line 53"/>
            <p:cNvSpPr>
              <a:spLocks noChangeShapeType="1"/>
            </p:cNvSpPr>
            <p:nvPr/>
          </p:nvSpPr>
          <p:spPr bwMode="auto">
            <a:xfrm>
              <a:off x="3898" y="2335"/>
              <a:ext cx="46" cy="23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537" name="Line 54"/>
            <p:cNvSpPr>
              <a:spLocks noChangeShapeType="1"/>
            </p:cNvSpPr>
            <p:nvPr/>
          </p:nvSpPr>
          <p:spPr bwMode="auto">
            <a:xfrm>
              <a:off x="3611" y="2844"/>
              <a:ext cx="23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538" name="Line 55"/>
            <p:cNvSpPr>
              <a:spLocks noChangeShapeType="1"/>
            </p:cNvSpPr>
            <p:nvPr/>
          </p:nvSpPr>
          <p:spPr bwMode="auto">
            <a:xfrm flipH="1">
              <a:off x="2966" y="2351"/>
              <a:ext cx="11" cy="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TW" altLang="en-US"/>
            </a:p>
          </p:txBody>
        </p:sp>
        <p:sp>
          <p:nvSpPr>
            <p:cNvPr id="532539" name="Text Box 56"/>
            <p:cNvSpPr txBox="1">
              <a:spLocks noChangeArrowheads="1"/>
            </p:cNvSpPr>
            <p:nvPr/>
          </p:nvSpPr>
          <p:spPr bwMode="auto">
            <a:xfrm>
              <a:off x="3456" y="2588"/>
              <a:ext cx="410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zh-TW" altLang="en-US" sz="1600" b="1" dirty="0">
                  <a:solidFill>
                    <a:srgbClr val="FFFF00"/>
                  </a:solidFill>
                  <a:latin typeface="Times New Roman" pitchFamily="18" charset="0"/>
                  <a:ea typeface="標楷體" pitchFamily="65" charset="-120"/>
                </a:rPr>
                <a:t>組合化</a:t>
              </a:r>
            </a:p>
          </p:txBody>
        </p:sp>
        <p:sp>
          <p:nvSpPr>
            <p:cNvPr id="532540" name="Text Box 57"/>
            <p:cNvSpPr txBox="1">
              <a:spLocks noChangeArrowheads="1"/>
            </p:cNvSpPr>
            <p:nvPr/>
          </p:nvSpPr>
          <p:spPr bwMode="auto">
            <a:xfrm>
              <a:off x="3123" y="2796"/>
              <a:ext cx="36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zh-TW" altLang="en-US" sz="1600" b="1" dirty="0">
                  <a:solidFill>
                    <a:srgbClr val="FFFF00"/>
                  </a:solidFill>
                  <a:latin typeface="Times New Roman" pitchFamily="18" charset="0"/>
                  <a:ea typeface="標楷體" pitchFamily="65" charset="-120"/>
                </a:rPr>
                <a:t>內化</a:t>
              </a:r>
            </a:p>
          </p:txBody>
        </p:sp>
        <p:sp>
          <p:nvSpPr>
            <p:cNvPr id="532541" name="Oval 58"/>
            <p:cNvSpPr>
              <a:spLocks noChangeArrowheads="1"/>
            </p:cNvSpPr>
            <p:nvPr/>
          </p:nvSpPr>
          <p:spPr bwMode="auto">
            <a:xfrm>
              <a:off x="3467" y="1924"/>
              <a:ext cx="166" cy="129"/>
            </a:xfrm>
            <a:prstGeom prst="ellipse">
              <a:avLst/>
            </a:prstGeom>
            <a:noFill/>
            <a:ln w="9525">
              <a:solidFill>
                <a:srgbClr val="FFFF00"/>
              </a:solidFill>
              <a:prstDash val="sysDot"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zh-TW" altLang="en-US"/>
            </a:p>
          </p:txBody>
        </p:sp>
        <p:sp>
          <p:nvSpPr>
            <p:cNvPr id="532542" name="Freeform 59"/>
            <p:cNvSpPr>
              <a:spLocks/>
            </p:cNvSpPr>
            <p:nvPr/>
          </p:nvSpPr>
          <p:spPr bwMode="auto">
            <a:xfrm>
              <a:off x="3589" y="1576"/>
              <a:ext cx="587" cy="348"/>
            </a:xfrm>
            <a:custGeom>
              <a:avLst/>
              <a:gdLst>
                <a:gd name="T0" fmla="*/ 0 w 1200"/>
                <a:gd name="T1" fmla="*/ 0 h 915"/>
                <a:gd name="T2" fmla="*/ 1 w 1200"/>
                <a:gd name="T3" fmla="*/ 0 h 915"/>
                <a:gd name="T4" fmla="*/ 0 60000 65536"/>
                <a:gd name="T5" fmla="*/ 0 60000 65536"/>
                <a:gd name="T6" fmla="*/ 0 w 1200"/>
                <a:gd name="T7" fmla="*/ 0 h 915"/>
                <a:gd name="T8" fmla="*/ 1200 w 1200"/>
                <a:gd name="T9" fmla="*/ 915 h 91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00" h="915">
                  <a:moveTo>
                    <a:pt x="0" y="915"/>
                  </a:moveTo>
                  <a:lnTo>
                    <a:pt x="1200" y="0"/>
                  </a:lnTo>
                </a:path>
              </a:pathLst>
            </a:custGeom>
            <a:noFill/>
            <a:ln w="9525">
              <a:solidFill>
                <a:srgbClr val="FFFF00"/>
              </a:solidFill>
              <a:prstDash val="sysDot"/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zh-TW" altLang="en-US"/>
            </a:p>
          </p:txBody>
        </p:sp>
        <p:sp>
          <p:nvSpPr>
            <p:cNvPr id="532543" name="Oval 60"/>
            <p:cNvSpPr>
              <a:spLocks noChangeArrowheads="1"/>
            </p:cNvSpPr>
            <p:nvPr/>
          </p:nvSpPr>
          <p:spPr bwMode="auto">
            <a:xfrm>
              <a:off x="4080" y="1056"/>
              <a:ext cx="1104" cy="720"/>
            </a:xfrm>
            <a:prstGeom prst="ellips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zh-TW" altLang="en-US"/>
            </a:p>
          </p:txBody>
        </p:sp>
        <p:sp>
          <p:nvSpPr>
            <p:cNvPr id="532544" name="Arc 61"/>
            <p:cNvSpPr>
              <a:spLocks/>
            </p:cNvSpPr>
            <p:nvPr/>
          </p:nvSpPr>
          <p:spPr bwMode="auto">
            <a:xfrm>
              <a:off x="4571" y="1217"/>
              <a:ext cx="484" cy="320"/>
            </a:xfrm>
            <a:custGeom>
              <a:avLst/>
              <a:gdLst>
                <a:gd name="T0" fmla="*/ 0 w 21330"/>
                <a:gd name="T1" fmla="*/ 0 h 21600"/>
                <a:gd name="T2" fmla="*/ 0 w 21330"/>
                <a:gd name="T3" fmla="*/ 0 h 21600"/>
                <a:gd name="T4" fmla="*/ 0 w 2133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330"/>
                <a:gd name="T10" fmla="*/ 0 h 21600"/>
                <a:gd name="T11" fmla="*/ 21330 w 2133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330" h="21600" fill="none" extrusionOk="0">
                  <a:moveTo>
                    <a:pt x="-1" y="0"/>
                  </a:moveTo>
                  <a:cubicBezTo>
                    <a:pt x="10615" y="0"/>
                    <a:pt x="19657" y="7713"/>
                    <a:pt x="21330" y="18196"/>
                  </a:cubicBezTo>
                </a:path>
                <a:path w="21330" h="21600" stroke="0" extrusionOk="0">
                  <a:moveTo>
                    <a:pt x="-1" y="0"/>
                  </a:moveTo>
                  <a:cubicBezTo>
                    <a:pt x="10615" y="0"/>
                    <a:pt x="19657" y="7713"/>
                    <a:pt x="21330" y="18196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zh-TW" altLang="en-US"/>
            </a:p>
          </p:txBody>
        </p:sp>
        <p:sp>
          <p:nvSpPr>
            <p:cNvPr id="532545" name="Arc 62"/>
            <p:cNvSpPr>
              <a:spLocks/>
            </p:cNvSpPr>
            <p:nvPr/>
          </p:nvSpPr>
          <p:spPr bwMode="auto">
            <a:xfrm>
              <a:off x="4448" y="1298"/>
              <a:ext cx="491" cy="260"/>
            </a:xfrm>
            <a:custGeom>
              <a:avLst/>
              <a:gdLst>
                <a:gd name="T0" fmla="*/ 0 w 21600"/>
                <a:gd name="T1" fmla="*/ 0 h 23427"/>
                <a:gd name="T2" fmla="*/ 0 w 21600"/>
                <a:gd name="T3" fmla="*/ 0 h 23427"/>
                <a:gd name="T4" fmla="*/ 0 w 21600"/>
                <a:gd name="T5" fmla="*/ 0 h 2342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3427"/>
                <a:gd name="T11" fmla="*/ 21600 w 21600"/>
                <a:gd name="T12" fmla="*/ 23427 h 234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3427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209"/>
                    <a:pt x="21574" y="22819"/>
                    <a:pt x="21522" y="23426"/>
                  </a:cubicBezTo>
                </a:path>
                <a:path w="21600" h="23427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209"/>
                    <a:pt x="21574" y="22819"/>
                    <a:pt x="21522" y="23426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zh-TW" altLang="en-US"/>
            </a:p>
          </p:txBody>
        </p:sp>
        <p:sp>
          <p:nvSpPr>
            <p:cNvPr id="532546" name="Arc 63"/>
            <p:cNvSpPr>
              <a:spLocks/>
            </p:cNvSpPr>
            <p:nvPr/>
          </p:nvSpPr>
          <p:spPr bwMode="auto">
            <a:xfrm>
              <a:off x="4325" y="1377"/>
              <a:ext cx="491" cy="239"/>
            </a:xfrm>
            <a:custGeom>
              <a:avLst/>
              <a:gdLst>
                <a:gd name="T0" fmla="*/ 0 w 21600"/>
                <a:gd name="T1" fmla="*/ 0 h 23449"/>
                <a:gd name="T2" fmla="*/ 0 w 21600"/>
                <a:gd name="T3" fmla="*/ 0 h 23449"/>
                <a:gd name="T4" fmla="*/ 0 w 21600"/>
                <a:gd name="T5" fmla="*/ 0 h 23449"/>
                <a:gd name="T6" fmla="*/ 0 60000 65536"/>
                <a:gd name="T7" fmla="*/ 0 60000 65536"/>
                <a:gd name="T8" fmla="*/ 0 60000 65536"/>
                <a:gd name="T9" fmla="*/ 0 w 21600"/>
                <a:gd name="T10" fmla="*/ 0 h 23449"/>
                <a:gd name="T11" fmla="*/ 21600 w 21600"/>
                <a:gd name="T12" fmla="*/ 23449 h 234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344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217"/>
                    <a:pt x="21573" y="22834"/>
                    <a:pt x="21520" y="23448"/>
                  </a:cubicBezTo>
                </a:path>
                <a:path w="21600" h="2344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217"/>
                    <a:pt x="21573" y="22834"/>
                    <a:pt x="21520" y="2344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zh-TW" altLang="en-US"/>
            </a:p>
          </p:txBody>
        </p:sp>
        <p:sp>
          <p:nvSpPr>
            <p:cNvPr id="532547" name="Text Box 64"/>
            <p:cNvSpPr txBox="1">
              <a:spLocks noChangeArrowheads="1"/>
            </p:cNvSpPr>
            <p:nvPr/>
          </p:nvSpPr>
          <p:spPr bwMode="auto">
            <a:xfrm>
              <a:off x="4448" y="1136"/>
              <a:ext cx="123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zh-TW" altLang="en-US" sz="1600" b="1">
                  <a:solidFill>
                    <a:srgbClr val="FFFF00"/>
                  </a:solidFill>
                  <a:latin typeface="Times New Roman" pitchFamily="18" charset="0"/>
                  <a:ea typeface="標楷體" pitchFamily="65" charset="-120"/>
                </a:rPr>
                <a:t>甲</a:t>
              </a:r>
            </a:p>
          </p:txBody>
        </p:sp>
        <p:sp>
          <p:nvSpPr>
            <p:cNvPr id="532548" name="Text Box 65"/>
            <p:cNvSpPr txBox="1">
              <a:spLocks noChangeArrowheads="1"/>
            </p:cNvSpPr>
            <p:nvPr/>
          </p:nvSpPr>
          <p:spPr bwMode="auto">
            <a:xfrm>
              <a:off x="4203" y="1296"/>
              <a:ext cx="122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zh-TW" altLang="en-US" sz="1600" b="1">
                  <a:solidFill>
                    <a:srgbClr val="FFFF00"/>
                  </a:solidFill>
                  <a:latin typeface="Times New Roman" pitchFamily="18" charset="0"/>
                  <a:ea typeface="標楷體" pitchFamily="65" charset="-120"/>
                </a:rPr>
                <a:t>丙</a:t>
              </a:r>
            </a:p>
          </p:txBody>
        </p:sp>
        <p:sp>
          <p:nvSpPr>
            <p:cNvPr id="532549" name="Text Box 66"/>
            <p:cNvSpPr txBox="1">
              <a:spLocks noChangeArrowheads="1"/>
            </p:cNvSpPr>
            <p:nvPr/>
          </p:nvSpPr>
          <p:spPr bwMode="auto">
            <a:xfrm>
              <a:off x="4325" y="1216"/>
              <a:ext cx="123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zh-TW" altLang="en-US" sz="1600" b="1">
                  <a:solidFill>
                    <a:srgbClr val="FFFF00"/>
                  </a:solidFill>
                  <a:latin typeface="Times New Roman" pitchFamily="18" charset="0"/>
                  <a:ea typeface="標楷體" pitchFamily="65" charset="-120"/>
                </a:rPr>
                <a:t>乙</a:t>
              </a:r>
            </a:p>
          </p:txBody>
        </p:sp>
        <p:sp>
          <p:nvSpPr>
            <p:cNvPr id="532550" name="Text Box 67"/>
            <p:cNvSpPr txBox="1">
              <a:spLocks noChangeArrowheads="1"/>
            </p:cNvSpPr>
            <p:nvPr/>
          </p:nvSpPr>
          <p:spPr bwMode="auto">
            <a:xfrm>
              <a:off x="3589" y="1707"/>
              <a:ext cx="491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zh-TW" altLang="en-US" sz="1200" b="1">
                  <a:solidFill>
                    <a:srgbClr val="FFFF00"/>
                  </a:solidFill>
                  <a:latin typeface="Times New Roman" pitchFamily="18" charset="0"/>
                  <a:ea typeface="標楷體" pitchFamily="65" charset="-120"/>
                </a:rPr>
                <a:t>　</a:t>
              </a:r>
            </a:p>
          </p:txBody>
        </p:sp>
        <p:sp>
          <p:nvSpPr>
            <p:cNvPr id="532551" name="Text Box 68"/>
            <p:cNvSpPr txBox="1">
              <a:spLocks noChangeArrowheads="1"/>
            </p:cNvSpPr>
            <p:nvPr/>
          </p:nvSpPr>
          <p:spPr bwMode="auto">
            <a:xfrm>
              <a:off x="3984" y="1536"/>
              <a:ext cx="83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altLang="zh-TW" sz="1600" b="1" dirty="0">
                  <a:solidFill>
                    <a:srgbClr val="FFFF00"/>
                  </a:solidFill>
                  <a:latin typeface="Times New Roman" pitchFamily="18" charset="0"/>
                  <a:ea typeface="標楷體" pitchFamily="65" charset="-120"/>
                </a:rPr>
                <a:t>   </a:t>
              </a:r>
              <a:r>
                <a:rPr lang="zh-TW" altLang="en-US" sz="1200" b="1" dirty="0">
                  <a:solidFill>
                    <a:srgbClr val="FFFF00"/>
                  </a:solidFill>
                  <a:latin typeface="Times New Roman" pitchFamily="18" charset="0"/>
                  <a:ea typeface="標楷體" pitchFamily="65" charset="-120"/>
                </a:rPr>
                <a:t>多人同時進行</a:t>
              </a:r>
              <a:endParaRPr lang="zh-TW" altLang="en-US" sz="1600" b="1" dirty="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endParaRPr>
            </a:p>
          </p:txBody>
        </p:sp>
      </p:grpSp>
      <p:sp>
        <p:nvSpPr>
          <p:cNvPr id="3" name="向右箭號 2"/>
          <p:cNvSpPr/>
          <p:nvPr/>
        </p:nvSpPr>
        <p:spPr>
          <a:xfrm rot="20426395">
            <a:off x="2620226" y="2059767"/>
            <a:ext cx="593512" cy="27447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向右箭號 72"/>
          <p:cNvSpPr/>
          <p:nvPr/>
        </p:nvSpPr>
        <p:spPr>
          <a:xfrm rot="8526678">
            <a:off x="6514367" y="4732567"/>
            <a:ext cx="593512" cy="27447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5" name="向右箭號 74"/>
          <p:cNvSpPr/>
          <p:nvPr/>
        </p:nvSpPr>
        <p:spPr>
          <a:xfrm rot="1555318">
            <a:off x="5690584" y="1901139"/>
            <a:ext cx="593512" cy="27447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6" name="向右箭號 75"/>
          <p:cNvSpPr/>
          <p:nvPr/>
        </p:nvSpPr>
        <p:spPr>
          <a:xfrm rot="13758367">
            <a:off x="1919714" y="4491094"/>
            <a:ext cx="593512" cy="27447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0" y="4452890"/>
            <a:ext cx="1578254" cy="181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72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2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483" grpId="0" animBg="1"/>
      <p:bldP spid="3" grpId="0" animBg="1"/>
      <p:bldP spid="73" grpId="0" animBg="1"/>
      <p:bldP spid="75" grpId="0" animBg="1"/>
      <p:bldP spid="7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圓角矩形 67"/>
          <p:cNvSpPr/>
          <p:nvPr/>
        </p:nvSpPr>
        <p:spPr>
          <a:xfrm>
            <a:off x="1512640" y="1408212"/>
            <a:ext cx="5040560" cy="41764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latin typeface="+mn-ea"/>
                <a:ea typeface="+mn-ea"/>
              </a:rPr>
              <a:t>高階主管的思維</a:t>
            </a:r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29DEA-959B-46A1-AD87-9148AD3ECE8C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  <p:grpSp>
        <p:nvGrpSpPr>
          <p:cNvPr id="74" name="群組 73"/>
          <p:cNvGrpSpPr/>
          <p:nvPr/>
        </p:nvGrpSpPr>
        <p:grpSpPr>
          <a:xfrm>
            <a:off x="2792437" y="4569867"/>
            <a:ext cx="3022600" cy="771525"/>
            <a:chOff x="2792437" y="4569867"/>
            <a:chExt cx="3022600" cy="771525"/>
          </a:xfrm>
        </p:grpSpPr>
        <p:grpSp>
          <p:nvGrpSpPr>
            <p:cNvPr id="72" name="群組 71"/>
            <p:cNvGrpSpPr/>
            <p:nvPr/>
          </p:nvGrpSpPr>
          <p:grpSpPr>
            <a:xfrm>
              <a:off x="2792437" y="4569867"/>
              <a:ext cx="3022600" cy="771525"/>
              <a:chOff x="2792437" y="4569867"/>
              <a:chExt cx="3022600" cy="771525"/>
            </a:xfrm>
          </p:grpSpPr>
          <p:sp>
            <p:nvSpPr>
              <p:cNvPr id="7" name="Rectangle 6"/>
              <p:cNvSpPr>
                <a:spLocks noChangeArrowheads="1"/>
              </p:cNvSpPr>
              <p:nvPr/>
            </p:nvSpPr>
            <p:spPr bwMode="auto">
              <a:xfrm>
                <a:off x="2792437" y="4604792"/>
                <a:ext cx="2012950" cy="641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zh-TW" altLang="en-US" sz="3600" b="1" dirty="0">
                    <a:latin typeface="標楷體" pitchFamily="65" charset="-120"/>
                    <a:ea typeface="標楷體" pitchFamily="65" charset="-120"/>
                  </a:rPr>
                  <a:t>心智模式</a:t>
                </a:r>
              </a:p>
            </p:txBody>
          </p:sp>
          <p:sp>
            <p:nvSpPr>
              <p:cNvPr id="42" name="Freeform 41"/>
              <p:cNvSpPr>
                <a:spLocks/>
              </p:cNvSpPr>
              <p:nvPr/>
            </p:nvSpPr>
            <p:spPr bwMode="auto">
              <a:xfrm>
                <a:off x="4859362" y="4569867"/>
                <a:ext cx="955675" cy="771525"/>
              </a:xfrm>
              <a:custGeom>
                <a:avLst/>
                <a:gdLst/>
                <a:ahLst/>
                <a:cxnLst>
                  <a:cxn ang="0">
                    <a:pos x="316" y="424"/>
                  </a:cxn>
                  <a:cxn ang="0">
                    <a:pos x="321" y="404"/>
                  </a:cxn>
                  <a:cxn ang="0">
                    <a:pos x="338" y="392"/>
                  </a:cxn>
                  <a:cxn ang="0">
                    <a:pos x="394" y="382"/>
                  </a:cxn>
                  <a:cxn ang="0">
                    <a:pos x="423" y="371"/>
                  </a:cxn>
                  <a:cxn ang="0">
                    <a:pos x="433" y="359"/>
                  </a:cxn>
                  <a:cxn ang="0">
                    <a:pos x="432" y="333"/>
                  </a:cxn>
                  <a:cxn ang="0">
                    <a:pos x="430" y="295"/>
                  </a:cxn>
                  <a:cxn ang="0">
                    <a:pos x="438" y="270"/>
                  </a:cxn>
                  <a:cxn ang="0">
                    <a:pos x="456" y="259"/>
                  </a:cxn>
                  <a:cxn ang="0">
                    <a:pos x="478" y="249"/>
                  </a:cxn>
                  <a:cxn ang="0">
                    <a:pos x="481" y="238"/>
                  </a:cxn>
                  <a:cxn ang="0">
                    <a:pos x="470" y="226"/>
                  </a:cxn>
                  <a:cxn ang="0">
                    <a:pos x="428" y="179"/>
                  </a:cxn>
                  <a:cxn ang="0">
                    <a:pos x="435" y="166"/>
                  </a:cxn>
                  <a:cxn ang="0">
                    <a:pos x="445" y="136"/>
                  </a:cxn>
                  <a:cxn ang="0">
                    <a:pos x="436" y="93"/>
                  </a:cxn>
                  <a:cxn ang="0">
                    <a:pos x="411" y="49"/>
                  </a:cxn>
                  <a:cxn ang="0">
                    <a:pos x="381" y="21"/>
                  </a:cxn>
                  <a:cxn ang="0">
                    <a:pos x="326" y="4"/>
                  </a:cxn>
                  <a:cxn ang="0">
                    <a:pos x="261" y="0"/>
                  </a:cxn>
                  <a:cxn ang="0">
                    <a:pos x="203" y="4"/>
                  </a:cxn>
                  <a:cxn ang="0">
                    <a:pos x="150" y="18"/>
                  </a:cxn>
                  <a:cxn ang="0">
                    <a:pos x="88" y="52"/>
                  </a:cxn>
                  <a:cxn ang="0">
                    <a:pos x="57" y="76"/>
                  </a:cxn>
                  <a:cxn ang="0">
                    <a:pos x="26" y="113"/>
                  </a:cxn>
                  <a:cxn ang="0">
                    <a:pos x="4" y="160"/>
                  </a:cxn>
                  <a:cxn ang="0">
                    <a:pos x="2" y="202"/>
                  </a:cxn>
                  <a:cxn ang="0">
                    <a:pos x="15" y="241"/>
                  </a:cxn>
                  <a:cxn ang="0">
                    <a:pos x="78" y="324"/>
                  </a:cxn>
                  <a:cxn ang="0">
                    <a:pos x="98" y="361"/>
                  </a:cxn>
                  <a:cxn ang="0">
                    <a:pos x="103" y="386"/>
                  </a:cxn>
                  <a:cxn ang="0">
                    <a:pos x="104" y="419"/>
                  </a:cxn>
                  <a:cxn ang="0">
                    <a:pos x="316" y="467"/>
                  </a:cxn>
                </a:cxnLst>
                <a:rect l="0" t="0" r="r" b="b"/>
                <a:pathLst>
                  <a:path w="482" h="468">
                    <a:moveTo>
                      <a:pt x="316" y="467"/>
                    </a:moveTo>
                    <a:lnTo>
                      <a:pt x="316" y="424"/>
                    </a:lnTo>
                    <a:lnTo>
                      <a:pt x="317" y="414"/>
                    </a:lnTo>
                    <a:lnTo>
                      <a:pt x="321" y="404"/>
                    </a:lnTo>
                    <a:lnTo>
                      <a:pt x="327" y="396"/>
                    </a:lnTo>
                    <a:lnTo>
                      <a:pt x="338" y="392"/>
                    </a:lnTo>
                    <a:lnTo>
                      <a:pt x="374" y="386"/>
                    </a:lnTo>
                    <a:lnTo>
                      <a:pt x="394" y="382"/>
                    </a:lnTo>
                    <a:lnTo>
                      <a:pt x="411" y="376"/>
                    </a:lnTo>
                    <a:lnTo>
                      <a:pt x="423" y="371"/>
                    </a:lnTo>
                    <a:lnTo>
                      <a:pt x="429" y="366"/>
                    </a:lnTo>
                    <a:lnTo>
                      <a:pt x="433" y="359"/>
                    </a:lnTo>
                    <a:lnTo>
                      <a:pt x="433" y="348"/>
                    </a:lnTo>
                    <a:lnTo>
                      <a:pt x="432" y="333"/>
                    </a:lnTo>
                    <a:lnTo>
                      <a:pt x="430" y="312"/>
                    </a:lnTo>
                    <a:lnTo>
                      <a:pt x="430" y="295"/>
                    </a:lnTo>
                    <a:lnTo>
                      <a:pt x="433" y="279"/>
                    </a:lnTo>
                    <a:lnTo>
                      <a:pt x="438" y="270"/>
                    </a:lnTo>
                    <a:lnTo>
                      <a:pt x="445" y="263"/>
                    </a:lnTo>
                    <a:lnTo>
                      <a:pt x="456" y="259"/>
                    </a:lnTo>
                    <a:lnTo>
                      <a:pt x="472" y="253"/>
                    </a:lnTo>
                    <a:lnTo>
                      <a:pt x="478" y="249"/>
                    </a:lnTo>
                    <a:lnTo>
                      <a:pt x="481" y="245"/>
                    </a:lnTo>
                    <a:lnTo>
                      <a:pt x="481" y="238"/>
                    </a:lnTo>
                    <a:lnTo>
                      <a:pt x="475" y="232"/>
                    </a:lnTo>
                    <a:lnTo>
                      <a:pt x="470" y="226"/>
                    </a:lnTo>
                    <a:lnTo>
                      <a:pt x="431" y="183"/>
                    </a:lnTo>
                    <a:lnTo>
                      <a:pt x="428" y="179"/>
                    </a:lnTo>
                    <a:lnTo>
                      <a:pt x="430" y="173"/>
                    </a:lnTo>
                    <a:lnTo>
                      <a:pt x="435" y="166"/>
                    </a:lnTo>
                    <a:lnTo>
                      <a:pt x="442" y="148"/>
                    </a:lnTo>
                    <a:lnTo>
                      <a:pt x="445" y="136"/>
                    </a:lnTo>
                    <a:lnTo>
                      <a:pt x="445" y="118"/>
                    </a:lnTo>
                    <a:lnTo>
                      <a:pt x="436" y="93"/>
                    </a:lnTo>
                    <a:lnTo>
                      <a:pt x="426" y="73"/>
                    </a:lnTo>
                    <a:lnTo>
                      <a:pt x="411" y="49"/>
                    </a:lnTo>
                    <a:lnTo>
                      <a:pt x="397" y="34"/>
                    </a:lnTo>
                    <a:lnTo>
                      <a:pt x="381" y="21"/>
                    </a:lnTo>
                    <a:lnTo>
                      <a:pt x="359" y="11"/>
                    </a:lnTo>
                    <a:lnTo>
                      <a:pt x="326" y="4"/>
                    </a:lnTo>
                    <a:lnTo>
                      <a:pt x="294" y="1"/>
                    </a:lnTo>
                    <a:lnTo>
                      <a:pt x="261" y="0"/>
                    </a:lnTo>
                    <a:lnTo>
                      <a:pt x="229" y="1"/>
                    </a:lnTo>
                    <a:lnTo>
                      <a:pt x="203" y="4"/>
                    </a:lnTo>
                    <a:lnTo>
                      <a:pt x="178" y="9"/>
                    </a:lnTo>
                    <a:lnTo>
                      <a:pt x="150" y="18"/>
                    </a:lnTo>
                    <a:lnTo>
                      <a:pt x="122" y="31"/>
                    </a:lnTo>
                    <a:lnTo>
                      <a:pt x="88" y="52"/>
                    </a:lnTo>
                    <a:lnTo>
                      <a:pt x="72" y="63"/>
                    </a:lnTo>
                    <a:lnTo>
                      <a:pt x="57" y="76"/>
                    </a:lnTo>
                    <a:lnTo>
                      <a:pt x="42" y="93"/>
                    </a:lnTo>
                    <a:lnTo>
                      <a:pt x="26" y="113"/>
                    </a:lnTo>
                    <a:lnTo>
                      <a:pt x="11" y="138"/>
                    </a:lnTo>
                    <a:lnTo>
                      <a:pt x="4" y="160"/>
                    </a:lnTo>
                    <a:lnTo>
                      <a:pt x="0" y="184"/>
                    </a:lnTo>
                    <a:lnTo>
                      <a:pt x="2" y="202"/>
                    </a:lnTo>
                    <a:lnTo>
                      <a:pt x="6" y="221"/>
                    </a:lnTo>
                    <a:lnTo>
                      <a:pt x="15" y="241"/>
                    </a:lnTo>
                    <a:lnTo>
                      <a:pt x="42" y="278"/>
                    </a:lnTo>
                    <a:lnTo>
                      <a:pt x="78" y="324"/>
                    </a:lnTo>
                    <a:lnTo>
                      <a:pt x="92" y="348"/>
                    </a:lnTo>
                    <a:lnTo>
                      <a:pt x="98" y="361"/>
                    </a:lnTo>
                    <a:lnTo>
                      <a:pt x="101" y="374"/>
                    </a:lnTo>
                    <a:lnTo>
                      <a:pt x="103" y="386"/>
                    </a:lnTo>
                    <a:lnTo>
                      <a:pt x="104" y="397"/>
                    </a:lnTo>
                    <a:lnTo>
                      <a:pt x="104" y="419"/>
                    </a:lnTo>
                    <a:lnTo>
                      <a:pt x="101" y="467"/>
                    </a:lnTo>
                    <a:lnTo>
                      <a:pt x="316" y="467"/>
                    </a:lnTo>
                  </a:path>
                </a:pathLst>
              </a:custGeom>
              <a:solidFill>
                <a:schemeClr val="tx2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44" name="Group 42"/>
            <p:cNvGrpSpPr>
              <a:grpSpLocks/>
            </p:cNvGrpSpPr>
            <p:nvPr/>
          </p:nvGrpSpPr>
          <p:grpSpPr bwMode="auto">
            <a:xfrm>
              <a:off x="4932387" y="4654005"/>
              <a:ext cx="587375" cy="303212"/>
              <a:chOff x="3518" y="3461"/>
              <a:chExt cx="296" cy="184"/>
            </a:xfrm>
          </p:grpSpPr>
          <p:grpSp>
            <p:nvGrpSpPr>
              <p:cNvPr id="45" name="Group 43"/>
              <p:cNvGrpSpPr>
                <a:grpSpLocks/>
              </p:cNvGrpSpPr>
              <p:nvPr/>
            </p:nvGrpSpPr>
            <p:grpSpPr bwMode="auto">
              <a:xfrm>
                <a:off x="3658" y="3461"/>
                <a:ext cx="156" cy="139"/>
                <a:chOff x="3658" y="3461"/>
                <a:chExt cx="156" cy="139"/>
              </a:xfrm>
            </p:grpSpPr>
            <p:sp>
              <p:nvSpPr>
                <p:cNvPr id="48" name="Freeform 44"/>
                <p:cNvSpPr>
                  <a:spLocks/>
                </p:cNvSpPr>
                <p:nvPr/>
              </p:nvSpPr>
              <p:spPr bwMode="auto">
                <a:xfrm>
                  <a:off x="3658" y="3461"/>
                  <a:ext cx="156" cy="139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85" y="0"/>
                    </a:cxn>
                    <a:cxn ang="0">
                      <a:pos x="93" y="2"/>
                    </a:cxn>
                    <a:cxn ang="0">
                      <a:pos x="101" y="4"/>
                    </a:cxn>
                    <a:cxn ang="0">
                      <a:pos x="101" y="14"/>
                    </a:cxn>
                    <a:cxn ang="0">
                      <a:pos x="108" y="18"/>
                    </a:cxn>
                    <a:cxn ang="0">
                      <a:pos x="116" y="22"/>
                    </a:cxn>
                    <a:cxn ang="0">
                      <a:pos x="124" y="27"/>
                    </a:cxn>
                    <a:cxn ang="0">
                      <a:pos x="137" y="24"/>
                    </a:cxn>
                    <a:cxn ang="0">
                      <a:pos x="141" y="28"/>
                    </a:cxn>
                    <a:cxn ang="0">
                      <a:pos x="145" y="34"/>
                    </a:cxn>
                    <a:cxn ang="0">
                      <a:pos x="149" y="40"/>
                    </a:cxn>
                    <a:cxn ang="0">
                      <a:pos x="140" y="50"/>
                    </a:cxn>
                    <a:cxn ang="0">
                      <a:pos x="143" y="59"/>
                    </a:cxn>
                    <a:cxn ang="0">
                      <a:pos x="144" y="66"/>
                    </a:cxn>
                    <a:cxn ang="0">
                      <a:pos x="144" y="75"/>
                    </a:cxn>
                    <a:cxn ang="0">
                      <a:pos x="155" y="80"/>
                    </a:cxn>
                    <a:cxn ang="0">
                      <a:pos x="154" y="87"/>
                    </a:cxn>
                    <a:cxn ang="0">
                      <a:pos x="152" y="94"/>
                    </a:cxn>
                    <a:cxn ang="0">
                      <a:pos x="148" y="102"/>
                    </a:cxn>
                    <a:cxn ang="0">
                      <a:pos x="136" y="101"/>
                    </a:cxn>
                    <a:cxn ang="0">
                      <a:pos x="130" y="108"/>
                    </a:cxn>
                    <a:cxn ang="0">
                      <a:pos x="123" y="113"/>
                    </a:cxn>
                    <a:cxn ang="0">
                      <a:pos x="115" y="119"/>
                    </a:cxn>
                    <a:cxn ang="0">
                      <a:pos x="117" y="130"/>
                    </a:cxn>
                    <a:cxn ang="0">
                      <a:pos x="110" y="134"/>
                    </a:cxn>
                    <a:cxn ang="0">
                      <a:pos x="101" y="136"/>
                    </a:cxn>
                    <a:cxn ang="0">
                      <a:pos x="91" y="138"/>
                    </a:cxn>
                    <a:cxn ang="0">
                      <a:pos x="85" y="130"/>
                    </a:cxn>
                    <a:cxn ang="0">
                      <a:pos x="74" y="130"/>
                    </a:cxn>
                    <a:cxn ang="0">
                      <a:pos x="65" y="128"/>
                    </a:cxn>
                    <a:cxn ang="0">
                      <a:pos x="55" y="126"/>
                    </a:cxn>
                    <a:cxn ang="0">
                      <a:pos x="45" y="134"/>
                    </a:cxn>
                    <a:cxn ang="0">
                      <a:pos x="38" y="130"/>
                    </a:cxn>
                    <a:cxn ang="0">
                      <a:pos x="31" y="126"/>
                    </a:cxn>
                    <a:cxn ang="0">
                      <a:pos x="26" y="122"/>
                    </a:cxn>
                    <a:cxn ang="0">
                      <a:pos x="30" y="111"/>
                    </a:cxn>
                    <a:cxn ang="0">
                      <a:pos x="24" y="104"/>
                    </a:cxn>
                    <a:cxn ang="0">
                      <a:pos x="19" y="96"/>
                    </a:cxn>
                    <a:cxn ang="0">
                      <a:pos x="15" y="88"/>
                    </a:cxn>
                    <a:cxn ang="0">
                      <a:pos x="2" y="87"/>
                    </a:cxn>
                    <a:cxn ang="0">
                      <a:pos x="0" y="80"/>
                    </a:cxn>
                    <a:cxn ang="0">
                      <a:pos x="0" y="74"/>
                    </a:cxn>
                    <a:cxn ang="0">
                      <a:pos x="0" y="67"/>
                    </a:cxn>
                    <a:cxn ang="0">
                      <a:pos x="12" y="63"/>
                    </a:cxn>
                    <a:cxn ang="0">
                      <a:pos x="15" y="54"/>
                    </a:cxn>
                    <a:cxn ang="0">
                      <a:pos x="17" y="46"/>
                    </a:cxn>
                    <a:cxn ang="0">
                      <a:pos x="22" y="38"/>
                    </a:cxn>
                    <a:cxn ang="0">
                      <a:pos x="16" y="27"/>
                    </a:cxn>
                    <a:cxn ang="0">
                      <a:pos x="19" y="23"/>
                    </a:cxn>
                    <a:cxn ang="0">
                      <a:pos x="25" y="18"/>
                    </a:cxn>
                    <a:cxn ang="0">
                      <a:pos x="31" y="14"/>
                    </a:cxn>
                    <a:cxn ang="0">
                      <a:pos x="45" y="19"/>
                    </a:cxn>
                    <a:cxn ang="0">
                      <a:pos x="53" y="15"/>
                    </a:cxn>
                    <a:cxn ang="0">
                      <a:pos x="61" y="13"/>
                    </a:cxn>
                    <a:cxn ang="0">
                      <a:pos x="71" y="11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156" h="139">
                      <a:moveTo>
                        <a:pt x="76" y="0"/>
                      </a:moveTo>
                      <a:lnTo>
                        <a:pt x="85" y="0"/>
                      </a:lnTo>
                      <a:lnTo>
                        <a:pt x="93" y="2"/>
                      </a:lnTo>
                      <a:lnTo>
                        <a:pt x="101" y="4"/>
                      </a:lnTo>
                      <a:lnTo>
                        <a:pt x="101" y="14"/>
                      </a:lnTo>
                      <a:lnTo>
                        <a:pt x="108" y="18"/>
                      </a:lnTo>
                      <a:lnTo>
                        <a:pt x="116" y="22"/>
                      </a:lnTo>
                      <a:lnTo>
                        <a:pt x="124" y="27"/>
                      </a:lnTo>
                      <a:lnTo>
                        <a:pt x="137" y="24"/>
                      </a:lnTo>
                      <a:lnTo>
                        <a:pt x="141" y="28"/>
                      </a:lnTo>
                      <a:lnTo>
                        <a:pt x="145" y="34"/>
                      </a:lnTo>
                      <a:lnTo>
                        <a:pt x="149" y="40"/>
                      </a:lnTo>
                      <a:lnTo>
                        <a:pt x="140" y="50"/>
                      </a:lnTo>
                      <a:lnTo>
                        <a:pt x="143" y="59"/>
                      </a:lnTo>
                      <a:lnTo>
                        <a:pt x="144" y="66"/>
                      </a:lnTo>
                      <a:lnTo>
                        <a:pt x="144" y="75"/>
                      </a:lnTo>
                      <a:lnTo>
                        <a:pt x="155" y="80"/>
                      </a:lnTo>
                      <a:lnTo>
                        <a:pt x="154" y="87"/>
                      </a:lnTo>
                      <a:lnTo>
                        <a:pt x="152" y="94"/>
                      </a:lnTo>
                      <a:lnTo>
                        <a:pt x="148" y="102"/>
                      </a:lnTo>
                      <a:lnTo>
                        <a:pt x="136" y="101"/>
                      </a:lnTo>
                      <a:lnTo>
                        <a:pt x="130" y="108"/>
                      </a:lnTo>
                      <a:lnTo>
                        <a:pt x="123" y="113"/>
                      </a:lnTo>
                      <a:lnTo>
                        <a:pt x="115" y="119"/>
                      </a:lnTo>
                      <a:lnTo>
                        <a:pt x="117" y="130"/>
                      </a:lnTo>
                      <a:lnTo>
                        <a:pt x="110" y="134"/>
                      </a:lnTo>
                      <a:lnTo>
                        <a:pt x="101" y="136"/>
                      </a:lnTo>
                      <a:lnTo>
                        <a:pt x="91" y="138"/>
                      </a:lnTo>
                      <a:lnTo>
                        <a:pt x="85" y="130"/>
                      </a:lnTo>
                      <a:lnTo>
                        <a:pt x="74" y="130"/>
                      </a:lnTo>
                      <a:lnTo>
                        <a:pt x="65" y="128"/>
                      </a:lnTo>
                      <a:lnTo>
                        <a:pt x="55" y="126"/>
                      </a:lnTo>
                      <a:lnTo>
                        <a:pt x="45" y="134"/>
                      </a:lnTo>
                      <a:lnTo>
                        <a:pt x="38" y="130"/>
                      </a:lnTo>
                      <a:lnTo>
                        <a:pt x="31" y="126"/>
                      </a:lnTo>
                      <a:lnTo>
                        <a:pt x="26" y="122"/>
                      </a:lnTo>
                      <a:lnTo>
                        <a:pt x="30" y="111"/>
                      </a:lnTo>
                      <a:lnTo>
                        <a:pt x="24" y="104"/>
                      </a:lnTo>
                      <a:lnTo>
                        <a:pt x="19" y="96"/>
                      </a:lnTo>
                      <a:lnTo>
                        <a:pt x="15" y="88"/>
                      </a:lnTo>
                      <a:lnTo>
                        <a:pt x="2" y="87"/>
                      </a:lnTo>
                      <a:lnTo>
                        <a:pt x="0" y="80"/>
                      </a:lnTo>
                      <a:lnTo>
                        <a:pt x="0" y="74"/>
                      </a:lnTo>
                      <a:lnTo>
                        <a:pt x="0" y="67"/>
                      </a:lnTo>
                      <a:lnTo>
                        <a:pt x="12" y="63"/>
                      </a:lnTo>
                      <a:lnTo>
                        <a:pt x="15" y="54"/>
                      </a:lnTo>
                      <a:lnTo>
                        <a:pt x="17" y="46"/>
                      </a:lnTo>
                      <a:lnTo>
                        <a:pt x="22" y="38"/>
                      </a:lnTo>
                      <a:lnTo>
                        <a:pt x="16" y="27"/>
                      </a:lnTo>
                      <a:lnTo>
                        <a:pt x="19" y="23"/>
                      </a:lnTo>
                      <a:lnTo>
                        <a:pt x="25" y="18"/>
                      </a:lnTo>
                      <a:lnTo>
                        <a:pt x="31" y="14"/>
                      </a:lnTo>
                      <a:lnTo>
                        <a:pt x="45" y="19"/>
                      </a:lnTo>
                      <a:lnTo>
                        <a:pt x="53" y="15"/>
                      </a:lnTo>
                      <a:lnTo>
                        <a:pt x="61" y="13"/>
                      </a:lnTo>
                      <a:lnTo>
                        <a:pt x="71" y="11"/>
                      </a:lnTo>
                      <a:lnTo>
                        <a:pt x="76" y="0"/>
                      </a:lnTo>
                    </a:path>
                  </a:pathLst>
                </a:custGeom>
                <a:solidFill>
                  <a:srgbClr val="FF33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9" name="Oval 45"/>
                <p:cNvSpPr>
                  <a:spLocks noChangeArrowheads="1"/>
                </p:cNvSpPr>
                <p:nvPr/>
              </p:nvSpPr>
              <p:spPr bwMode="auto">
                <a:xfrm>
                  <a:off x="3709" y="3507"/>
                  <a:ext cx="55" cy="48"/>
                </a:xfrm>
                <a:prstGeom prst="ellipse">
                  <a:avLst/>
                </a:prstGeom>
                <a:solidFill>
                  <a:srgbClr val="FF33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51" name="Group 46"/>
              <p:cNvGrpSpPr>
                <a:grpSpLocks/>
              </p:cNvGrpSpPr>
              <p:nvPr/>
            </p:nvGrpSpPr>
            <p:grpSpPr bwMode="auto">
              <a:xfrm>
                <a:off x="3518" y="3506"/>
                <a:ext cx="156" cy="139"/>
                <a:chOff x="3518" y="3506"/>
                <a:chExt cx="156" cy="139"/>
              </a:xfrm>
            </p:grpSpPr>
            <p:sp>
              <p:nvSpPr>
                <p:cNvPr id="46" name="Freeform 47"/>
                <p:cNvSpPr>
                  <a:spLocks/>
                </p:cNvSpPr>
                <p:nvPr/>
              </p:nvSpPr>
              <p:spPr bwMode="auto">
                <a:xfrm>
                  <a:off x="3518" y="3506"/>
                  <a:ext cx="156" cy="139"/>
                </a:xfrm>
                <a:custGeom>
                  <a:avLst/>
                  <a:gdLst/>
                  <a:ahLst/>
                  <a:cxnLst>
                    <a:cxn ang="0">
                      <a:pos x="78" y="138"/>
                    </a:cxn>
                    <a:cxn ang="0">
                      <a:pos x="70" y="138"/>
                    </a:cxn>
                    <a:cxn ang="0">
                      <a:pos x="62" y="137"/>
                    </a:cxn>
                    <a:cxn ang="0">
                      <a:pos x="54" y="135"/>
                    </a:cxn>
                    <a:cxn ang="0">
                      <a:pos x="53" y="124"/>
                    </a:cxn>
                    <a:cxn ang="0">
                      <a:pos x="46" y="120"/>
                    </a:cxn>
                    <a:cxn ang="0">
                      <a:pos x="38" y="116"/>
                    </a:cxn>
                    <a:cxn ang="0">
                      <a:pos x="31" y="111"/>
                    </a:cxn>
                    <a:cxn ang="0">
                      <a:pos x="18" y="115"/>
                    </a:cxn>
                    <a:cxn ang="0">
                      <a:pos x="14" y="110"/>
                    </a:cxn>
                    <a:cxn ang="0">
                      <a:pos x="10" y="104"/>
                    </a:cxn>
                    <a:cxn ang="0">
                      <a:pos x="6" y="98"/>
                    </a:cxn>
                    <a:cxn ang="0">
                      <a:pos x="15" y="89"/>
                    </a:cxn>
                    <a:cxn ang="0">
                      <a:pos x="11" y="79"/>
                    </a:cxn>
                    <a:cxn ang="0">
                      <a:pos x="10" y="72"/>
                    </a:cxn>
                    <a:cxn ang="0">
                      <a:pos x="11" y="63"/>
                    </a:cxn>
                    <a:cxn ang="0">
                      <a:pos x="0" y="58"/>
                    </a:cxn>
                    <a:cxn ang="0">
                      <a:pos x="1" y="51"/>
                    </a:cxn>
                    <a:cxn ang="0">
                      <a:pos x="3" y="44"/>
                    </a:cxn>
                    <a:cxn ang="0">
                      <a:pos x="7" y="37"/>
                    </a:cxn>
                    <a:cxn ang="0">
                      <a:pos x="19" y="38"/>
                    </a:cxn>
                    <a:cxn ang="0">
                      <a:pos x="25" y="31"/>
                    </a:cxn>
                    <a:cxn ang="0">
                      <a:pos x="31" y="25"/>
                    </a:cxn>
                    <a:cxn ang="0">
                      <a:pos x="40" y="19"/>
                    </a:cxn>
                    <a:cxn ang="0">
                      <a:pos x="37" y="8"/>
                    </a:cxn>
                    <a:cxn ang="0">
                      <a:pos x="45" y="4"/>
                    </a:cxn>
                    <a:cxn ang="0">
                      <a:pos x="53" y="2"/>
                    </a:cxn>
                    <a:cxn ang="0">
                      <a:pos x="64" y="0"/>
                    </a:cxn>
                    <a:cxn ang="0">
                      <a:pos x="70" y="9"/>
                    </a:cxn>
                    <a:cxn ang="0">
                      <a:pos x="81" y="8"/>
                    </a:cxn>
                    <a:cxn ang="0">
                      <a:pos x="90" y="10"/>
                    </a:cxn>
                    <a:cxn ang="0">
                      <a:pos x="99" y="12"/>
                    </a:cxn>
                    <a:cxn ang="0">
                      <a:pos x="110" y="5"/>
                    </a:cxn>
                    <a:cxn ang="0">
                      <a:pos x="117" y="8"/>
                    </a:cxn>
                    <a:cxn ang="0">
                      <a:pos x="123" y="12"/>
                    </a:cxn>
                    <a:cxn ang="0">
                      <a:pos x="129" y="16"/>
                    </a:cxn>
                    <a:cxn ang="0">
                      <a:pos x="124" y="27"/>
                    </a:cxn>
                    <a:cxn ang="0">
                      <a:pos x="130" y="34"/>
                    </a:cxn>
                    <a:cxn ang="0">
                      <a:pos x="136" y="42"/>
                    </a:cxn>
                    <a:cxn ang="0">
                      <a:pos x="140" y="50"/>
                    </a:cxn>
                    <a:cxn ang="0">
                      <a:pos x="153" y="51"/>
                    </a:cxn>
                    <a:cxn ang="0">
                      <a:pos x="154" y="59"/>
                    </a:cxn>
                    <a:cxn ang="0">
                      <a:pos x="155" y="64"/>
                    </a:cxn>
                    <a:cxn ang="0">
                      <a:pos x="155" y="71"/>
                    </a:cxn>
                    <a:cxn ang="0">
                      <a:pos x="142" y="75"/>
                    </a:cxn>
                    <a:cxn ang="0">
                      <a:pos x="140" y="85"/>
                    </a:cxn>
                    <a:cxn ang="0">
                      <a:pos x="137" y="92"/>
                    </a:cxn>
                    <a:cxn ang="0">
                      <a:pos x="133" y="100"/>
                    </a:cxn>
                    <a:cxn ang="0">
                      <a:pos x="139" y="111"/>
                    </a:cxn>
                    <a:cxn ang="0">
                      <a:pos x="135" y="115"/>
                    </a:cxn>
                    <a:cxn ang="0">
                      <a:pos x="130" y="120"/>
                    </a:cxn>
                    <a:cxn ang="0">
                      <a:pos x="123" y="124"/>
                    </a:cxn>
                    <a:cxn ang="0">
                      <a:pos x="110" y="120"/>
                    </a:cxn>
                    <a:cxn ang="0">
                      <a:pos x="102" y="123"/>
                    </a:cxn>
                    <a:cxn ang="0">
                      <a:pos x="94" y="125"/>
                    </a:cxn>
                    <a:cxn ang="0">
                      <a:pos x="83" y="127"/>
                    </a:cxn>
                    <a:cxn ang="0">
                      <a:pos x="78" y="138"/>
                    </a:cxn>
                  </a:cxnLst>
                  <a:rect l="0" t="0" r="r" b="b"/>
                  <a:pathLst>
                    <a:path w="156" h="139">
                      <a:moveTo>
                        <a:pt x="78" y="138"/>
                      </a:moveTo>
                      <a:lnTo>
                        <a:pt x="70" y="138"/>
                      </a:lnTo>
                      <a:lnTo>
                        <a:pt x="62" y="137"/>
                      </a:lnTo>
                      <a:lnTo>
                        <a:pt x="54" y="135"/>
                      </a:lnTo>
                      <a:lnTo>
                        <a:pt x="53" y="124"/>
                      </a:lnTo>
                      <a:lnTo>
                        <a:pt x="46" y="120"/>
                      </a:lnTo>
                      <a:lnTo>
                        <a:pt x="38" y="116"/>
                      </a:lnTo>
                      <a:lnTo>
                        <a:pt x="31" y="111"/>
                      </a:lnTo>
                      <a:lnTo>
                        <a:pt x="18" y="115"/>
                      </a:lnTo>
                      <a:lnTo>
                        <a:pt x="14" y="110"/>
                      </a:lnTo>
                      <a:lnTo>
                        <a:pt x="10" y="104"/>
                      </a:lnTo>
                      <a:lnTo>
                        <a:pt x="6" y="98"/>
                      </a:lnTo>
                      <a:lnTo>
                        <a:pt x="15" y="89"/>
                      </a:lnTo>
                      <a:lnTo>
                        <a:pt x="11" y="79"/>
                      </a:lnTo>
                      <a:lnTo>
                        <a:pt x="10" y="72"/>
                      </a:lnTo>
                      <a:lnTo>
                        <a:pt x="11" y="63"/>
                      </a:lnTo>
                      <a:lnTo>
                        <a:pt x="0" y="58"/>
                      </a:lnTo>
                      <a:lnTo>
                        <a:pt x="1" y="51"/>
                      </a:lnTo>
                      <a:lnTo>
                        <a:pt x="3" y="44"/>
                      </a:lnTo>
                      <a:lnTo>
                        <a:pt x="7" y="37"/>
                      </a:lnTo>
                      <a:lnTo>
                        <a:pt x="19" y="38"/>
                      </a:lnTo>
                      <a:lnTo>
                        <a:pt x="25" y="31"/>
                      </a:lnTo>
                      <a:lnTo>
                        <a:pt x="31" y="25"/>
                      </a:lnTo>
                      <a:lnTo>
                        <a:pt x="40" y="19"/>
                      </a:lnTo>
                      <a:lnTo>
                        <a:pt x="37" y="8"/>
                      </a:lnTo>
                      <a:lnTo>
                        <a:pt x="45" y="4"/>
                      </a:lnTo>
                      <a:lnTo>
                        <a:pt x="53" y="2"/>
                      </a:lnTo>
                      <a:lnTo>
                        <a:pt x="64" y="0"/>
                      </a:lnTo>
                      <a:lnTo>
                        <a:pt x="70" y="9"/>
                      </a:lnTo>
                      <a:lnTo>
                        <a:pt x="81" y="8"/>
                      </a:lnTo>
                      <a:lnTo>
                        <a:pt x="90" y="10"/>
                      </a:lnTo>
                      <a:lnTo>
                        <a:pt x="99" y="12"/>
                      </a:lnTo>
                      <a:lnTo>
                        <a:pt x="110" y="5"/>
                      </a:lnTo>
                      <a:lnTo>
                        <a:pt x="117" y="8"/>
                      </a:lnTo>
                      <a:lnTo>
                        <a:pt x="123" y="12"/>
                      </a:lnTo>
                      <a:lnTo>
                        <a:pt x="129" y="16"/>
                      </a:lnTo>
                      <a:lnTo>
                        <a:pt x="124" y="27"/>
                      </a:lnTo>
                      <a:lnTo>
                        <a:pt x="130" y="34"/>
                      </a:lnTo>
                      <a:lnTo>
                        <a:pt x="136" y="42"/>
                      </a:lnTo>
                      <a:lnTo>
                        <a:pt x="140" y="50"/>
                      </a:lnTo>
                      <a:lnTo>
                        <a:pt x="153" y="51"/>
                      </a:lnTo>
                      <a:lnTo>
                        <a:pt x="154" y="59"/>
                      </a:lnTo>
                      <a:lnTo>
                        <a:pt x="155" y="64"/>
                      </a:lnTo>
                      <a:lnTo>
                        <a:pt x="155" y="71"/>
                      </a:lnTo>
                      <a:lnTo>
                        <a:pt x="142" y="75"/>
                      </a:lnTo>
                      <a:lnTo>
                        <a:pt x="140" y="85"/>
                      </a:lnTo>
                      <a:lnTo>
                        <a:pt x="137" y="92"/>
                      </a:lnTo>
                      <a:lnTo>
                        <a:pt x="133" y="100"/>
                      </a:lnTo>
                      <a:lnTo>
                        <a:pt x="139" y="111"/>
                      </a:lnTo>
                      <a:lnTo>
                        <a:pt x="135" y="115"/>
                      </a:lnTo>
                      <a:lnTo>
                        <a:pt x="130" y="120"/>
                      </a:lnTo>
                      <a:lnTo>
                        <a:pt x="123" y="124"/>
                      </a:lnTo>
                      <a:lnTo>
                        <a:pt x="110" y="120"/>
                      </a:lnTo>
                      <a:lnTo>
                        <a:pt x="102" y="123"/>
                      </a:lnTo>
                      <a:lnTo>
                        <a:pt x="94" y="125"/>
                      </a:lnTo>
                      <a:lnTo>
                        <a:pt x="83" y="127"/>
                      </a:lnTo>
                      <a:lnTo>
                        <a:pt x="78" y="138"/>
                      </a:lnTo>
                    </a:path>
                  </a:pathLst>
                </a:custGeom>
                <a:solidFill>
                  <a:srgbClr val="FF33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7" name="Oval 48"/>
                <p:cNvSpPr>
                  <a:spLocks noChangeArrowheads="1"/>
                </p:cNvSpPr>
                <p:nvPr/>
              </p:nvSpPr>
              <p:spPr bwMode="auto">
                <a:xfrm>
                  <a:off x="3569" y="3552"/>
                  <a:ext cx="55" cy="48"/>
                </a:xfrm>
                <a:prstGeom prst="ellipse">
                  <a:avLst/>
                </a:prstGeom>
                <a:solidFill>
                  <a:srgbClr val="FF33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</p:grpSp>
      </p:grpSp>
      <p:grpSp>
        <p:nvGrpSpPr>
          <p:cNvPr id="69" name="群組 68"/>
          <p:cNvGrpSpPr/>
          <p:nvPr/>
        </p:nvGrpSpPr>
        <p:grpSpPr>
          <a:xfrm>
            <a:off x="2771800" y="1556792"/>
            <a:ext cx="2943225" cy="1103313"/>
            <a:chOff x="2771800" y="1556792"/>
            <a:chExt cx="2943225" cy="1103313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2771800" y="1572667"/>
              <a:ext cx="201295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zh-TW" altLang="en-US" sz="3600" b="1" dirty="0">
                  <a:latin typeface="標楷體" pitchFamily="65" charset="-120"/>
                  <a:ea typeface="標楷體" pitchFamily="65" charset="-120"/>
                </a:rPr>
                <a:t>事件思考</a:t>
              </a:r>
            </a:p>
          </p:txBody>
        </p:sp>
        <p:graphicFrame>
          <p:nvGraphicFramePr>
            <p:cNvPr id="50" name="Object 4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849597569"/>
                </p:ext>
              </p:extLst>
            </p:nvPr>
          </p:nvGraphicFramePr>
          <p:xfrm>
            <a:off x="4967312" y="1556792"/>
            <a:ext cx="747713" cy="855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628" name="多媒體項目" r:id="rId3" imgW="2660400" imgH="3659040" progId="">
                    <p:embed/>
                  </p:oleObj>
                </mc:Choice>
                <mc:Fallback>
                  <p:oleObj name="多媒體項目" r:id="rId3" imgW="2660400" imgH="3659040" progId="">
                    <p:embed/>
                    <p:pic>
                      <p:nvPicPr>
                        <p:cNvPr id="0" name="Picture 3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67312" y="1556792"/>
                          <a:ext cx="747713" cy="855663"/>
                        </a:xfrm>
                        <a:prstGeom prst="rect">
                          <a:avLst/>
                        </a:prstGeom>
                        <a:solidFill>
                          <a:srgbClr val="FF99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3" name="Group 50"/>
            <p:cNvGrpSpPr>
              <a:grpSpLocks/>
            </p:cNvGrpSpPr>
            <p:nvPr/>
          </p:nvGrpSpPr>
          <p:grpSpPr bwMode="auto">
            <a:xfrm>
              <a:off x="3208362" y="2275930"/>
              <a:ext cx="1031875" cy="384175"/>
              <a:chOff x="2456" y="2020"/>
              <a:chExt cx="520" cy="233"/>
            </a:xfrm>
          </p:grpSpPr>
          <p:sp>
            <p:nvSpPr>
              <p:cNvPr id="52" name="Freeform 51"/>
              <p:cNvSpPr>
                <a:spLocks/>
              </p:cNvSpPr>
              <p:nvPr/>
            </p:nvSpPr>
            <p:spPr bwMode="auto">
              <a:xfrm>
                <a:off x="2547" y="2135"/>
                <a:ext cx="338" cy="1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37" y="0"/>
                  </a:cxn>
                  <a:cxn ang="0">
                    <a:pos x="169" y="117"/>
                  </a:cxn>
                  <a:cxn ang="0">
                    <a:pos x="0" y="0"/>
                  </a:cxn>
                </a:cxnLst>
                <a:rect l="0" t="0" r="r" b="b"/>
                <a:pathLst>
                  <a:path w="338" h="118">
                    <a:moveTo>
                      <a:pt x="0" y="0"/>
                    </a:moveTo>
                    <a:lnTo>
                      <a:pt x="337" y="0"/>
                    </a:lnTo>
                    <a:lnTo>
                      <a:pt x="169" y="117"/>
                    </a:lnTo>
                    <a:lnTo>
                      <a:pt x="0" y="0"/>
                    </a:lnTo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FFFF00">
                      <a:gamma/>
                      <a:shade val="0"/>
                      <a:invGamma/>
                    </a:srgbClr>
                  </a:gs>
                </a:gsLst>
                <a:lin ang="5400000" scaled="1"/>
              </a:gradFill>
              <a:ln w="12700" cap="rnd" cmpd="sng">
                <a:solidFill>
                  <a:srgbClr val="C0C0C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56" name="Group 52"/>
              <p:cNvGrpSpPr>
                <a:grpSpLocks/>
              </p:cNvGrpSpPr>
              <p:nvPr/>
            </p:nvGrpSpPr>
            <p:grpSpPr bwMode="auto">
              <a:xfrm>
                <a:off x="2456" y="2020"/>
                <a:ext cx="520" cy="116"/>
                <a:chOff x="2456" y="2020"/>
                <a:chExt cx="520" cy="116"/>
              </a:xfrm>
            </p:grpSpPr>
            <p:sp>
              <p:nvSpPr>
                <p:cNvPr id="54" name="Freeform 53"/>
                <p:cNvSpPr>
                  <a:spLocks/>
                </p:cNvSpPr>
                <p:nvPr/>
              </p:nvSpPr>
              <p:spPr bwMode="auto">
                <a:xfrm>
                  <a:off x="2456" y="2075"/>
                  <a:ext cx="520" cy="61"/>
                </a:xfrm>
                <a:custGeom>
                  <a:avLst/>
                  <a:gdLst/>
                  <a:ahLst/>
                  <a:cxnLst>
                    <a:cxn ang="0">
                      <a:pos x="91" y="60"/>
                    </a:cxn>
                    <a:cxn ang="0">
                      <a:pos x="0" y="0"/>
                    </a:cxn>
                    <a:cxn ang="0">
                      <a:pos x="519" y="0"/>
                    </a:cxn>
                    <a:cxn ang="0">
                      <a:pos x="429" y="60"/>
                    </a:cxn>
                    <a:cxn ang="0">
                      <a:pos x="91" y="60"/>
                    </a:cxn>
                  </a:cxnLst>
                  <a:rect l="0" t="0" r="r" b="b"/>
                  <a:pathLst>
                    <a:path w="520" h="61">
                      <a:moveTo>
                        <a:pt x="91" y="60"/>
                      </a:moveTo>
                      <a:lnTo>
                        <a:pt x="0" y="0"/>
                      </a:lnTo>
                      <a:lnTo>
                        <a:pt x="519" y="0"/>
                      </a:lnTo>
                      <a:lnTo>
                        <a:pt x="429" y="60"/>
                      </a:lnTo>
                      <a:lnTo>
                        <a:pt x="91" y="60"/>
                      </a:lnTo>
                    </a:path>
                  </a:pathLst>
                </a:custGeom>
                <a:gradFill rotWithShape="1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shade val="0"/>
                        <a:invGamma/>
                      </a:srgbClr>
                    </a:gs>
                  </a:gsLst>
                  <a:lin ang="5400000" scaled="1"/>
                </a:gradFill>
                <a:ln w="12700" cap="rnd" cmpd="sng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5" name="Rectangle 54"/>
                <p:cNvSpPr>
                  <a:spLocks noChangeArrowheads="1"/>
                </p:cNvSpPr>
                <p:nvPr/>
              </p:nvSpPr>
              <p:spPr bwMode="auto">
                <a:xfrm>
                  <a:off x="2531" y="2020"/>
                  <a:ext cx="371" cy="53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shade val="0"/>
                        <a:invGamma/>
                      </a:srgbClr>
                    </a:gs>
                  </a:gsLst>
                  <a:lin ang="5400000" scaled="1"/>
                </a:gradFill>
                <a:ln w="127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</p:grpSp>
      </p:grpSp>
      <p:grpSp>
        <p:nvGrpSpPr>
          <p:cNvPr id="75" name="群組 74"/>
          <p:cNvGrpSpPr/>
          <p:nvPr/>
        </p:nvGrpSpPr>
        <p:grpSpPr>
          <a:xfrm>
            <a:off x="2792437" y="2617242"/>
            <a:ext cx="3535363" cy="1008063"/>
            <a:chOff x="2792437" y="2617242"/>
            <a:chExt cx="3535363" cy="1008063"/>
          </a:xfrm>
        </p:grpSpPr>
        <p:grpSp>
          <p:nvGrpSpPr>
            <p:cNvPr id="73" name="群組 72"/>
            <p:cNvGrpSpPr/>
            <p:nvPr/>
          </p:nvGrpSpPr>
          <p:grpSpPr>
            <a:xfrm>
              <a:off x="4895875" y="2652167"/>
              <a:ext cx="1431925" cy="660400"/>
              <a:chOff x="4895875" y="2652167"/>
              <a:chExt cx="1431925" cy="660400"/>
            </a:xfrm>
          </p:grpSpPr>
          <p:grpSp>
            <p:nvGrpSpPr>
              <p:cNvPr id="11" name="Group 8"/>
              <p:cNvGrpSpPr>
                <a:grpSpLocks/>
              </p:cNvGrpSpPr>
              <p:nvPr/>
            </p:nvGrpSpPr>
            <p:grpSpPr bwMode="auto">
              <a:xfrm>
                <a:off x="4895875" y="2652167"/>
                <a:ext cx="1431925" cy="660400"/>
                <a:chOff x="3310" y="2248"/>
                <a:chExt cx="722" cy="400"/>
              </a:xfrm>
            </p:grpSpPr>
            <p:sp>
              <p:nvSpPr>
                <p:cNvPr id="10" name="Rectangle 9"/>
                <p:cNvSpPr>
                  <a:spLocks noChangeArrowheads="1"/>
                </p:cNvSpPr>
                <p:nvPr/>
              </p:nvSpPr>
              <p:spPr bwMode="auto">
                <a:xfrm>
                  <a:off x="3313" y="2251"/>
                  <a:ext cx="714" cy="392"/>
                </a:xfrm>
                <a:prstGeom prst="rect">
                  <a:avLst/>
                </a:prstGeom>
                <a:solidFill>
                  <a:srgbClr val="99FF99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grpSp>
              <p:nvGrpSpPr>
                <p:cNvPr id="12" name="Group 10"/>
                <p:cNvGrpSpPr>
                  <a:grpSpLocks/>
                </p:cNvGrpSpPr>
                <p:nvPr/>
              </p:nvGrpSpPr>
              <p:grpSpPr bwMode="auto">
                <a:xfrm>
                  <a:off x="3350" y="2248"/>
                  <a:ext cx="640" cy="400"/>
                  <a:chOff x="3350" y="2248"/>
                  <a:chExt cx="640" cy="400"/>
                </a:xfrm>
              </p:grpSpPr>
              <p:sp>
                <p:nvSpPr>
                  <p:cNvPr id="22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3670" y="2248"/>
                    <a:ext cx="0" cy="40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3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3630" y="2248"/>
                    <a:ext cx="0" cy="40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4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3590" y="2248"/>
                    <a:ext cx="0" cy="40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5" name="Line 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50" y="2248"/>
                    <a:ext cx="0" cy="40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3510" y="2248"/>
                    <a:ext cx="0" cy="40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7" name="Line 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70" y="2248"/>
                    <a:ext cx="0" cy="40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8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3430" y="2248"/>
                    <a:ext cx="0" cy="40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9" name="Line 1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90" y="2248"/>
                    <a:ext cx="0" cy="40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3350" y="2248"/>
                    <a:ext cx="0" cy="40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31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3990" y="2249"/>
                    <a:ext cx="0" cy="39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32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3950" y="2249"/>
                    <a:ext cx="0" cy="39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3910" y="2249"/>
                    <a:ext cx="0" cy="39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34" name="Line 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870" y="2249"/>
                    <a:ext cx="0" cy="39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35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3830" y="2249"/>
                    <a:ext cx="0" cy="39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36" name="Line 2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90" y="2249"/>
                    <a:ext cx="0" cy="39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37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3750" y="2249"/>
                    <a:ext cx="0" cy="39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38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3710" y="2249"/>
                    <a:ext cx="0" cy="39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9" name="Group 28"/>
                <p:cNvGrpSpPr>
                  <a:grpSpLocks/>
                </p:cNvGrpSpPr>
                <p:nvPr/>
              </p:nvGrpSpPr>
              <p:grpSpPr bwMode="auto">
                <a:xfrm>
                  <a:off x="3310" y="2288"/>
                  <a:ext cx="722" cy="318"/>
                  <a:chOff x="3310" y="2288"/>
                  <a:chExt cx="722" cy="318"/>
                </a:xfrm>
              </p:grpSpPr>
              <p:sp>
                <p:nvSpPr>
                  <p:cNvPr id="13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3310" y="2447"/>
                    <a:ext cx="72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4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3310" y="2408"/>
                    <a:ext cx="72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5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3310" y="2368"/>
                    <a:ext cx="72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6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3310" y="2328"/>
                    <a:ext cx="72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7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3310" y="2288"/>
                    <a:ext cx="72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8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3310" y="2606"/>
                    <a:ext cx="72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9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3310" y="2567"/>
                    <a:ext cx="72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0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3310" y="2527"/>
                    <a:ext cx="72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1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3310" y="2487"/>
                    <a:ext cx="72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</p:grpSp>
          <p:grpSp>
            <p:nvGrpSpPr>
              <p:cNvPr id="43" name="Group 38"/>
              <p:cNvGrpSpPr>
                <a:grpSpLocks/>
              </p:cNvGrpSpPr>
              <p:nvPr/>
            </p:nvGrpSpPr>
            <p:grpSpPr bwMode="auto">
              <a:xfrm>
                <a:off x="4903812" y="2707730"/>
                <a:ext cx="1406525" cy="534987"/>
                <a:chOff x="3310" y="2282"/>
                <a:chExt cx="709" cy="324"/>
              </a:xfrm>
            </p:grpSpPr>
            <p:sp>
              <p:nvSpPr>
                <p:cNvPr id="40" name="Freeform 39"/>
                <p:cNvSpPr>
                  <a:spLocks/>
                </p:cNvSpPr>
                <p:nvPr/>
              </p:nvSpPr>
              <p:spPr bwMode="auto">
                <a:xfrm>
                  <a:off x="3310" y="2289"/>
                  <a:ext cx="708" cy="317"/>
                </a:xfrm>
                <a:custGeom>
                  <a:avLst/>
                  <a:gdLst/>
                  <a:ahLst/>
                  <a:cxnLst>
                    <a:cxn ang="0">
                      <a:pos x="0" y="285"/>
                    </a:cxn>
                    <a:cxn ang="0">
                      <a:pos x="120" y="206"/>
                    </a:cxn>
                    <a:cxn ang="0">
                      <a:pos x="187" y="282"/>
                    </a:cxn>
                    <a:cxn ang="0">
                      <a:pos x="280" y="166"/>
                    </a:cxn>
                    <a:cxn ang="0">
                      <a:pos x="359" y="240"/>
                    </a:cxn>
                    <a:cxn ang="0">
                      <a:pos x="476" y="96"/>
                    </a:cxn>
                    <a:cxn ang="0">
                      <a:pos x="559" y="166"/>
                    </a:cxn>
                    <a:cxn ang="0">
                      <a:pos x="679" y="20"/>
                    </a:cxn>
                    <a:cxn ang="0">
                      <a:pos x="666" y="7"/>
                    </a:cxn>
                    <a:cxn ang="0">
                      <a:pos x="707" y="0"/>
                    </a:cxn>
                    <a:cxn ang="0">
                      <a:pos x="706" y="47"/>
                    </a:cxn>
                    <a:cxn ang="0">
                      <a:pos x="692" y="33"/>
                    </a:cxn>
                    <a:cxn ang="0">
                      <a:pos x="561" y="196"/>
                    </a:cxn>
                    <a:cxn ang="0">
                      <a:pos x="480" y="126"/>
                    </a:cxn>
                    <a:cxn ang="0">
                      <a:pos x="360" y="272"/>
                    </a:cxn>
                    <a:cxn ang="0">
                      <a:pos x="282" y="199"/>
                    </a:cxn>
                    <a:cxn ang="0">
                      <a:pos x="187" y="316"/>
                    </a:cxn>
                    <a:cxn ang="0">
                      <a:pos x="114" y="234"/>
                    </a:cxn>
                    <a:cxn ang="0">
                      <a:pos x="0" y="311"/>
                    </a:cxn>
                    <a:cxn ang="0">
                      <a:pos x="0" y="285"/>
                    </a:cxn>
                  </a:cxnLst>
                  <a:rect l="0" t="0" r="r" b="b"/>
                  <a:pathLst>
                    <a:path w="708" h="317">
                      <a:moveTo>
                        <a:pt x="0" y="285"/>
                      </a:moveTo>
                      <a:lnTo>
                        <a:pt x="120" y="206"/>
                      </a:lnTo>
                      <a:lnTo>
                        <a:pt x="187" y="282"/>
                      </a:lnTo>
                      <a:lnTo>
                        <a:pt x="280" y="166"/>
                      </a:lnTo>
                      <a:lnTo>
                        <a:pt x="359" y="240"/>
                      </a:lnTo>
                      <a:lnTo>
                        <a:pt x="476" y="96"/>
                      </a:lnTo>
                      <a:lnTo>
                        <a:pt x="559" y="166"/>
                      </a:lnTo>
                      <a:lnTo>
                        <a:pt x="679" y="20"/>
                      </a:lnTo>
                      <a:lnTo>
                        <a:pt x="666" y="7"/>
                      </a:lnTo>
                      <a:lnTo>
                        <a:pt x="707" y="0"/>
                      </a:lnTo>
                      <a:lnTo>
                        <a:pt x="706" y="47"/>
                      </a:lnTo>
                      <a:lnTo>
                        <a:pt x="692" y="33"/>
                      </a:lnTo>
                      <a:lnTo>
                        <a:pt x="561" y="196"/>
                      </a:lnTo>
                      <a:lnTo>
                        <a:pt x="480" y="126"/>
                      </a:lnTo>
                      <a:lnTo>
                        <a:pt x="360" y="272"/>
                      </a:lnTo>
                      <a:lnTo>
                        <a:pt x="282" y="199"/>
                      </a:lnTo>
                      <a:lnTo>
                        <a:pt x="187" y="316"/>
                      </a:lnTo>
                      <a:lnTo>
                        <a:pt x="114" y="234"/>
                      </a:lnTo>
                      <a:lnTo>
                        <a:pt x="0" y="311"/>
                      </a:lnTo>
                      <a:lnTo>
                        <a:pt x="0" y="285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1" name="Freeform 40"/>
                <p:cNvSpPr>
                  <a:spLocks/>
                </p:cNvSpPr>
                <p:nvPr/>
              </p:nvSpPr>
              <p:spPr bwMode="auto">
                <a:xfrm>
                  <a:off x="3310" y="2282"/>
                  <a:ext cx="709" cy="317"/>
                </a:xfrm>
                <a:custGeom>
                  <a:avLst/>
                  <a:gdLst/>
                  <a:ahLst/>
                  <a:cxnLst>
                    <a:cxn ang="0">
                      <a:pos x="0" y="284"/>
                    </a:cxn>
                    <a:cxn ang="0">
                      <a:pos x="120" y="205"/>
                    </a:cxn>
                    <a:cxn ang="0">
                      <a:pos x="188" y="281"/>
                    </a:cxn>
                    <a:cxn ang="0">
                      <a:pos x="280" y="165"/>
                    </a:cxn>
                    <a:cxn ang="0">
                      <a:pos x="360" y="240"/>
                    </a:cxn>
                    <a:cxn ang="0">
                      <a:pos x="476" y="96"/>
                    </a:cxn>
                    <a:cxn ang="0">
                      <a:pos x="560" y="165"/>
                    </a:cxn>
                    <a:cxn ang="0">
                      <a:pos x="680" y="20"/>
                    </a:cxn>
                    <a:cxn ang="0">
                      <a:pos x="667" y="6"/>
                    </a:cxn>
                    <a:cxn ang="0">
                      <a:pos x="708" y="0"/>
                    </a:cxn>
                    <a:cxn ang="0">
                      <a:pos x="706" y="46"/>
                    </a:cxn>
                    <a:cxn ang="0">
                      <a:pos x="693" y="33"/>
                    </a:cxn>
                    <a:cxn ang="0">
                      <a:pos x="561" y="195"/>
                    </a:cxn>
                    <a:cxn ang="0">
                      <a:pos x="480" y="126"/>
                    </a:cxn>
                    <a:cxn ang="0">
                      <a:pos x="360" y="271"/>
                    </a:cxn>
                    <a:cxn ang="0">
                      <a:pos x="283" y="198"/>
                    </a:cxn>
                    <a:cxn ang="0">
                      <a:pos x="188" y="316"/>
                    </a:cxn>
                    <a:cxn ang="0">
                      <a:pos x="115" y="233"/>
                    </a:cxn>
                    <a:cxn ang="0">
                      <a:pos x="0" y="311"/>
                    </a:cxn>
                    <a:cxn ang="0">
                      <a:pos x="0" y="284"/>
                    </a:cxn>
                  </a:cxnLst>
                  <a:rect l="0" t="0" r="r" b="b"/>
                  <a:pathLst>
                    <a:path w="709" h="317">
                      <a:moveTo>
                        <a:pt x="0" y="284"/>
                      </a:moveTo>
                      <a:lnTo>
                        <a:pt x="120" y="205"/>
                      </a:lnTo>
                      <a:lnTo>
                        <a:pt x="188" y="281"/>
                      </a:lnTo>
                      <a:lnTo>
                        <a:pt x="280" y="165"/>
                      </a:lnTo>
                      <a:lnTo>
                        <a:pt x="360" y="240"/>
                      </a:lnTo>
                      <a:lnTo>
                        <a:pt x="476" y="96"/>
                      </a:lnTo>
                      <a:lnTo>
                        <a:pt x="560" y="165"/>
                      </a:lnTo>
                      <a:lnTo>
                        <a:pt x="680" y="20"/>
                      </a:lnTo>
                      <a:lnTo>
                        <a:pt x="667" y="6"/>
                      </a:lnTo>
                      <a:lnTo>
                        <a:pt x="708" y="0"/>
                      </a:lnTo>
                      <a:lnTo>
                        <a:pt x="706" y="46"/>
                      </a:lnTo>
                      <a:lnTo>
                        <a:pt x="693" y="33"/>
                      </a:lnTo>
                      <a:lnTo>
                        <a:pt x="561" y="195"/>
                      </a:lnTo>
                      <a:lnTo>
                        <a:pt x="480" y="126"/>
                      </a:lnTo>
                      <a:lnTo>
                        <a:pt x="360" y="271"/>
                      </a:lnTo>
                      <a:lnTo>
                        <a:pt x="283" y="198"/>
                      </a:lnTo>
                      <a:lnTo>
                        <a:pt x="188" y="316"/>
                      </a:lnTo>
                      <a:lnTo>
                        <a:pt x="115" y="233"/>
                      </a:lnTo>
                      <a:lnTo>
                        <a:pt x="0" y="311"/>
                      </a:lnTo>
                      <a:lnTo>
                        <a:pt x="0" y="284"/>
                      </a:lnTo>
                    </a:path>
                  </a:pathLst>
                </a:custGeom>
                <a:solidFill>
                  <a:srgbClr val="00FF00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2792437" y="2617242"/>
              <a:ext cx="201295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zh-TW" altLang="en-US" sz="3600" b="1" dirty="0">
                  <a:latin typeface="標楷體" pitchFamily="65" charset="-120"/>
                  <a:ea typeface="標楷體" pitchFamily="65" charset="-120"/>
                </a:rPr>
                <a:t>趨勢思考</a:t>
              </a:r>
            </a:p>
          </p:txBody>
        </p:sp>
        <p:grpSp>
          <p:nvGrpSpPr>
            <p:cNvPr id="58" name="Group 57"/>
            <p:cNvGrpSpPr>
              <a:grpSpLocks/>
            </p:cNvGrpSpPr>
            <p:nvPr/>
          </p:nvGrpSpPr>
          <p:grpSpPr bwMode="auto">
            <a:xfrm>
              <a:off x="3248050" y="3241130"/>
              <a:ext cx="1031875" cy="384175"/>
              <a:chOff x="2456" y="2020"/>
              <a:chExt cx="520" cy="233"/>
            </a:xfrm>
          </p:grpSpPr>
          <p:sp>
            <p:nvSpPr>
              <p:cNvPr id="57" name="Freeform 58"/>
              <p:cNvSpPr>
                <a:spLocks/>
              </p:cNvSpPr>
              <p:nvPr/>
            </p:nvSpPr>
            <p:spPr bwMode="auto">
              <a:xfrm>
                <a:off x="2547" y="2135"/>
                <a:ext cx="338" cy="1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37" y="0"/>
                  </a:cxn>
                  <a:cxn ang="0">
                    <a:pos x="169" y="117"/>
                  </a:cxn>
                  <a:cxn ang="0">
                    <a:pos x="0" y="0"/>
                  </a:cxn>
                </a:cxnLst>
                <a:rect l="0" t="0" r="r" b="b"/>
                <a:pathLst>
                  <a:path w="338" h="118">
                    <a:moveTo>
                      <a:pt x="0" y="0"/>
                    </a:moveTo>
                    <a:lnTo>
                      <a:pt x="337" y="0"/>
                    </a:lnTo>
                    <a:lnTo>
                      <a:pt x="169" y="117"/>
                    </a:lnTo>
                    <a:lnTo>
                      <a:pt x="0" y="0"/>
                    </a:lnTo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FFFF00">
                      <a:gamma/>
                      <a:shade val="0"/>
                      <a:invGamma/>
                    </a:srgbClr>
                  </a:gs>
                </a:gsLst>
                <a:lin ang="5400000" scaled="1"/>
              </a:gradFill>
              <a:ln w="12700" cap="rnd" cmpd="sng">
                <a:solidFill>
                  <a:srgbClr val="C0C0C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61" name="Group 59"/>
              <p:cNvGrpSpPr>
                <a:grpSpLocks/>
              </p:cNvGrpSpPr>
              <p:nvPr/>
            </p:nvGrpSpPr>
            <p:grpSpPr bwMode="auto">
              <a:xfrm>
                <a:off x="2456" y="2020"/>
                <a:ext cx="520" cy="116"/>
                <a:chOff x="2456" y="2020"/>
                <a:chExt cx="520" cy="116"/>
              </a:xfrm>
            </p:grpSpPr>
            <p:sp>
              <p:nvSpPr>
                <p:cNvPr id="59" name="Freeform 60"/>
                <p:cNvSpPr>
                  <a:spLocks/>
                </p:cNvSpPr>
                <p:nvPr/>
              </p:nvSpPr>
              <p:spPr bwMode="auto">
                <a:xfrm>
                  <a:off x="2456" y="2075"/>
                  <a:ext cx="520" cy="61"/>
                </a:xfrm>
                <a:custGeom>
                  <a:avLst/>
                  <a:gdLst/>
                  <a:ahLst/>
                  <a:cxnLst>
                    <a:cxn ang="0">
                      <a:pos x="91" y="60"/>
                    </a:cxn>
                    <a:cxn ang="0">
                      <a:pos x="0" y="0"/>
                    </a:cxn>
                    <a:cxn ang="0">
                      <a:pos x="519" y="0"/>
                    </a:cxn>
                    <a:cxn ang="0">
                      <a:pos x="429" y="60"/>
                    </a:cxn>
                    <a:cxn ang="0">
                      <a:pos x="91" y="60"/>
                    </a:cxn>
                  </a:cxnLst>
                  <a:rect l="0" t="0" r="r" b="b"/>
                  <a:pathLst>
                    <a:path w="520" h="61">
                      <a:moveTo>
                        <a:pt x="91" y="60"/>
                      </a:moveTo>
                      <a:lnTo>
                        <a:pt x="0" y="0"/>
                      </a:lnTo>
                      <a:lnTo>
                        <a:pt x="519" y="0"/>
                      </a:lnTo>
                      <a:lnTo>
                        <a:pt x="429" y="60"/>
                      </a:lnTo>
                      <a:lnTo>
                        <a:pt x="91" y="60"/>
                      </a:lnTo>
                    </a:path>
                  </a:pathLst>
                </a:custGeom>
                <a:gradFill rotWithShape="1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shade val="0"/>
                        <a:invGamma/>
                      </a:srgbClr>
                    </a:gs>
                  </a:gsLst>
                  <a:lin ang="5400000" scaled="1"/>
                </a:gradFill>
                <a:ln w="12700" cap="rnd" cmpd="sng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0" name="Rectangle 61"/>
                <p:cNvSpPr>
                  <a:spLocks noChangeArrowheads="1"/>
                </p:cNvSpPr>
                <p:nvPr/>
              </p:nvSpPr>
              <p:spPr bwMode="auto">
                <a:xfrm>
                  <a:off x="2531" y="2020"/>
                  <a:ext cx="371" cy="53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shade val="0"/>
                        <a:invGamma/>
                      </a:srgbClr>
                    </a:gs>
                  </a:gsLst>
                  <a:lin ang="5400000" scaled="1"/>
                </a:gradFill>
                <a:ln w="127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</p:grpSp>
      </p:grpSp>
      <p:grpSp>
        <p:nvGrpSpPr>
          <p:cNvPr id="71" name="群組 70"/>
          <p:cNvGrpSpPr/>
          <p:nvPr/>
        </p:nvGrpSpPr>
        <p:grpSpPr>
          <a:xfrm>
            <a:off x="2792437" y="3536405"/>
            <a:ext cx="3028950" cy="1133475"/>
            <a:chOff x="2792437" y="3536405"/>
            <a:chExt cx="3028950" cy="1133475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2792437" y="3653880"/>
              <a:ext cx="2032608" cy="6469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zh-TW" altLang="en-US" sz="3600" b="1" dirty="0" smtClean="0">
                  <a:latin typeface="標楷體" pitchFamily="65" charset="-120"/>
                  <a:ea typeface="標楷體" pitchFamily="65" charset="-120"/>
                </a:rPr>
                <a:t>系統思考</a:t>
              </a:r>
              <a:endParaRPr lang="zh-TW" altLang="en-US" sz="3600" b="1" dirty="0">
                <a:latin typeface="標楷體" pitchFamily="65" charset="-120"/>
                <a:ea typeface="標楷體" pitchFamily="65" charset="-120"/>
              </a:endParaRPr>
            </a:p>
          </p:txBody>
        </p:sp>
        <p:graphicFrame>
          <p:nvGraphicFramePr>
            <p:cNvPr id="8" name="Object 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894614636"/>
                </p:ext>
              </p:extLst>
            </p:nvPr>
          </p:nvGraphicFramePr>
          <p:xfrm>
            <a:off x="5003825" y="3536405"/>
            <a:ext cx="817562" cy="668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629" name="多媒體項目" r:id="rId5" imgW="3660480" imgH="3601800" progId="">
                    <p:embed/>
                  </p:oleObj>
                </mc:Choice>
                <mc:Fallback>
                  <p:oleObj name="多媒體項目" r:id="rId5" imgW="3660480" imgH="3601800" progId="">
                    <p:embed/>
                    <p:pic>
                      <p:nvPicPr>
                        <p:cNvPr id="0" name="Picture 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03825" y="3536405"/>
                          <a:ext cx="817562" cy="668337"/>
                        </a:xfrm>
                        <a:prstGeom prst="rect">
                          <a:avLst/>
                        </a:prstGeom>
                        <a:solidFill>
                          <a:schemeClr val="tx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3" name="Group 62"/>
            <p:cNvGrpSpPr>
              <a:grpSpLocks/>
            </p:cNvGrpSpPr>
            <p:nvPr/>
          </p:nvGrpSpPr>
          <p:grpSpPr bwMode="auto">
            <a:xfrm>
              <a:off x="3319487" y="4285705"/>
              <a:ext cx="1031875" cy="384175"/>
              <a:chOff x="2456" y="2020"/>
              <a:chExt cx="520" cy="233"/>
            </a:xfrm>
          </p:grpSpPr>
          <p:sp>
            <p:nvSpPr>
              <p:cNvPr id="62" name="Freeform 63"/>
              <p:cNvSpPr>
                <a:spLocks/>
              </p:cNvSpPr>
              <p:nvPr/>
            </p:nvSpPr>
            <p:spPr bwMode="auto">
              <a:xfrm>
                <a:off x="2547" y="2135"/>
                <a:ext cx="338" cy="1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37" y="0"/>
                  </a:cxn>
                  <a:cxn ang="0">
                    <a:pos x="169" y="117"/>
                  </a:cxn>
                  <a:cxn ang="0">
                    <a:pos x="0" y="0"/>
                  </a:cxn>
                </a:cxnLst>
                <a:rect l="0" t="0" r="r" b="b"/>
                <a:pathLst>
                  <a:path w="338" h="118">
                    <a:moveTo>
                      <a:pt x="0" y="0"/>
                    </a:moveTo>
                    <a:lnTo>
                      <a:pt x="337" y="0"/>
                    </a:lnTo>
                    <a:lnTo>
                      <a:pt x="169" y="117"/>
                    </a:lnTo>
                    <a:lnTo>
                      <a:pt x="0" y="0"/>
                    </a:lnTo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FFFF00">
                      <a:gamma/>
                      <a:shade val="0"/>
                      <a:invGamma/>
                    </a:srgbClr>
                  </a:gs>
                </a:gsLst>
                <a:lin ang="5400000" scaled="1"/>
              </a:gradFill>
              <a:ln w="12700" cap="rnd" cmpd="sng">
                <a:solidFill>
                  <a:srgbClr val="C0C0C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66" name="Group 64"/>
              <p:cNvGrpSpPr>
                <a:grpSpLocks/>
              </p:cNvGrpSpPr>
              <p:nvPr/>
            </p:nvGrpSpPr>
            <p:grpSpPr bwMode="auto">
              <a:xfrm>
                <a:off x="2456" y="2020"/>
                <a:ext cx="520" cy="116"/>
                <a:chOff x="2456" y="2020"/>
                <a:chExt cx="520" cy="116"/>
              </a:xfrm>
            </p:grpSpPr>
            <p:sp>
              <p:nvSpPr>
                <p:cNvPr id="64" name="Freeform 65"/>
                <p:cNvSpPr>
                  <a:spLocks/>
                </p:cNvSpPr>
                <p:nvPr/>
              </p:nvSpPr>
              <p:spPr bwMode="auto">
                <a:xfrm>
                  <a:off x="2456" y="2075"/>
                  <a:ext cx="520" cy="61"/>
                </a:xfrm>
                <a:custGeom>
                  <a:avLst/>
                  <a:gdLst/>
                  <a:ahLst/>
                  <a:cxnLst>
                    <a:cxn ang="0">
                      <a:pos x="91" y="60"/>
                    </a:cxn>
                    <a:cxn ang="0">
                      <a:pos x="0" y="0"/>
                    </a:cxn>
                    <a:cxn ang="0">
                      <a:pos x="519" y="0"/>
                    </a:cxn>
                    <a:cxn ang="0">
                      <a:pos x="429" y="60"/>
                    </a:cxn>
                    <a:cxn ang="0">
                      <a:pos x="91" y="60"/>
                    </a:cxn>
                  </a:cxnLst>
                  <a:rect l="0" t="0" r="r" b="b"/>
                  <a:pathLst>
                    <a:path w="520" h="61">
                      <a:moveTo>
                        <a:pt x="91" y="60"/>
                      </a:moveTo>
                      <a:lnTo>
                        <a:pt x="0" y="0"/>
                      </a:lnTo>
                      <a:lnTo>
                        <a:pt x="519" y="0"/>
                      </a:lnTo>
                      <a:lnTo>
                        <a:pt x="429" y="60"/>
                      </a:lnTo>
                      <a:lnTo>
                        <a:pt x="91" y="60"/>
                      </a:lnTo>
                    </a:path>
                  </a:pathLst>
                </a:custGeom>
                <a:gradFill rotWithShape="1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shade val="0"/>
                        <a:invGamma/>
                      </a:srgbClr>
                    </a:gs>
                  </a:gsLst>
                  <a:lin ang="5400000" scaled="1"/>
                </a:gradFill>
                <a:ln w="12700" cap="rnd" cmpd="sng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5" name="Rectangle 66"/>
                <p:cNvSpPr>
                  <a:spLocks noChangeArrowheads="1"/>
                </p:cNvSpPr>
                <p:nvPr/>
              </p:nvSpPr>
              <p:spPr bwMode="auto">
                <a:xfrm>
                  <a:off x="2531" y="2020"/>
                  <a:ext cx="371" cy="53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shade val="0"/>
                        <a:invGamma/>
                      </a:srgbClr>
                    </a:gs>
                  </a:gsLst>
                  <a:lin ang="5400000" scaled="1"/>
                </a:gradFill>
                <a:ln w="127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</p:grpSp>
      </p:grpSp>
      <p:sp>
        <p:nvSpPr>
          <p:cNvPr id="67" name="Text Box 5"/>
          <p:cNvSpPr txBox="1">
            <a:spLocks noChangeArrowheads="1"/>
          </p:cNvSpPr>
          <p:nvPr/>
        </p:nvSpPr>
        <p:spPr bwMode="auto">
          <a:xfrm>
            <a:off x="3001616" y="5661248"/>
            <a:ext cx="27238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dirty="0">
                <a:latin typeface="Times New Roman" pitchFamily="18" charset="0"/>
                <a:ea typeface="標楷體" pitchFamily="65" charset="-120"/>
              </a:rPr>
              <a:t>資料來源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</a:rPr>
              <a:t>：修改自胡以祥</a:t>
            </a:r>
            <a:endParaRPr lang="en-US" altLang="zh-TW" dirty="0">
              <a:latin typeface="Times New Roman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心智</a:t>
            </a:r>
            <a:r>
              <a:rPr lang="zh-TW" altLang="en-US" dirty="0" smtClean="0"/>
              <a:t>模式是我們養出來的</a:t>
            </a:r>
            <a:endParaRPr lang="zh-TW" altLang="en-US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89D621-B978-4EB7-980E-A46782B67A04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  <p:sp>
        <p:nvSpPr>
          <p:cNvPr id="3" name="文字方塊 2"/>
          <p:cNvSpPr txBox="1"/>
          <p:nvPr/>
        </p:nvSpPr>
        <p:spPr>
          <a:xfrm>
            <a:off x="476250" y="1268760"/>
            <a:ext cx="6904062" cy="477053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bg1"/>
                </a:solidFill>
              </a:rPr>
              <a:t>一天晚上，一個老印地安人對他孫子講了一個在人內心裡面的戰爭故事</a:t>
            </a:r>
            <a:r>
              <a:rPr lang="zh-TW" altLang="en-US" sz="2400" dirty="0" smtClean="0">
                <a:solidFill>
                  <a:schemeClr val="bg1"/>
                </a:solidFill>
              </a:rPr>
              <a:t>。他</a:t>
            </a:r>
            <a:r>
              <a:rPr lang="zh-TW" altLang="en-US" sz="2400" dirty="0">
                <a:solidFill>
                  <a:schemeClr val="bg1"/>
                </a:solidFill>
              </a:rPr>
              <a:t>說：「孩子，這場戰爭裡面有兩頭</a:t>
            </a:r>
            <a:r>
              <a:rPr lang="zh-TW" altLang="en-US" sz="2400" dirty="0" smtClean="0">
                <a:solidFill>
                  <a:schemeClr val="bg1"/>
                </a:solidFill>
              </a:rPr>
              <a:t>狼：</a:t>
            </a:r>
            <a:endParaRPr lang="en-US" altLang="zh-TW" sz="2400" dirty="0" smtClean="0">
              <a:solidFill>
                <a:schemeClr val="bg1"/>
              </a:solidFill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solidFill>
                  <a:srgbClr val="C00000"/>
                </a:solidFill>
              </a:rPr>
              <a:t>一頭是魔，牠是邪惡的，充滿</a:t>
            </a:r>
            <a:r>
              <a:rPr lang="zh-TW" altLang="en-US" sz="2400" dirty="0">
                <a:solidFill>
                  <a:srgbClr val="C00000"/>
                </a:solidFill>
              </a:rPr>
              <a:t>了憤怒、忌妒、憂傷</a:t>
            </a:r>
            <a:r>
              <a:rPr lang="zh-TW" altLang="en-US" sz="2400" dirty="0" smtClean="0">
                <a:solidFill>
                  <a:srgbClr val="C00000"/>
                </a:solidFill>
              </a:rPr>
              <a:t>、忌恨</a:t>
            </a:r>
            <a:r>
              <a:rPr lang="zh-TW" altLang="en-US" sz="2400" dirty="0">
                <a:solidFill>
                  <a:srgbClr val="C00000"/>
                </a:solidFill>
              </a:rPr>
              <a:t>、貪婪、自大、自憐、罪惡、厭惡、自卑、謊言、虛假的驕傲、狂妄與自大</a:t>
            </a:r>
            <a:r>
              <a:rPr lang="zh-TW" altLang="en-US" sz="2400" dirty="0" smtClean="0">
                <a:solidFill>
                  <a:srgbClr val="C00000"/>
                </a:solidFill>
              </a:rPr>
              <a:t>。</a:t>
            </a:r>
            <a:endParaRPr lang="en-US" altLang="zh-TW" sz="2400" dirty="0" smtClean="0">
              <a:solidFill>
                <a:srgbClr val="C00000"/>
              </a:solidFill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solidFill>
                  <a:srgbClr val="0070C0"/>
                </a:solidFill>
              </a:rPr>
              <a:t>另一個</a:t>
            </a:r>
            <a:r>
              <a:rPr lang="zh-TW" altLang="en-US" sz="2400" dirty="0">
                <a:solidFill>
                  <a:srgbClr val="0070C0"/>
                </a:solidFill>
              </a:rPr>
              <a:t>則是神，祂充滿了喜樂、和平、愛、希望、真誠、謙卑、和藹、善意、同情、慷慨、真理、熱情與信仰。」</a:t>
            </a:r>
            <a:r>
              <a:rPr lang="zh-TW" altLang="en-US" sz="2400" dirty="0">
                <a:solidFill>
                  <a:schemeClr val="bg1"/>
                </a:solidFill>
              </a:rPr>
              <a:t> 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solidFill>
                  <a:schemeClr val="bg1"/>
                </a:solidFill>
              </a:rPr>
              <a:t>孫子</a:t>
            </a:r>
            <a:r>
              <a:rPr lang="zh-TW" altLang="en-US" sz="2400" dirty="0">
                <a:solidFill>
                  <a:schemeClr val="bg1"/>
                </a:solidFill>
              </a:rPr>
              <a:t>想了一會兒，問：「那哪一隻贏了</a:t>
            </a:r>
            <a:r>
              <a:rPr lang="en-US" altLang="zh-TW" sz="2400" dirty="0">
                <a:solidFill>
                  <a:schemeClr val="bg1"/>
                </a:solidFill>
              </a:rPr>
              <a:t>?</a:t>
            </a:r>
            <a:r>
              <a:rPr lang="zh-TW" altLang="en-US" sz="2400" dirty="0">
                <a:solidFill>
                  <a:schemeClr val="bg1"/>
                </a:solidFill>
              </a:rPr>
              <a:t>」 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solidFill>
                  <a:schemeClr val="bg1"/>
                </a:solidFill>
              </a:rPr>
              <a:t>老</a:t>
            </a:r>
            <a:r>
              <a:rPr lang="zh-TW" altLang="en-US" sz="2400" dirty="0">
                <a:solidFill>
                  <a:schemeClr val="bg1"/>
                </a:solidFill>
              </a:rPr>
              <a:t>印地安人回答：「你餵養的那隻。」 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642006"/>
            <a:ext cx="1822399" cy="1623060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83014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CEADED-0B91-42CF-8915-EAD62907DE8A}" type="slidenum">
              <a:rPr lang="en-US" altLang="zh-TW"/>
              <a:pPr>
                <a:defRPr/>
              </a:pPr>
              <a:t>6</a:t>
            </a:fld>
            <a:endParaRPr lang="en-US" altLang="zh-TW"/>
          </a:p>
        </p:txBody>
      </p:sp>
      <p:sp>
        <p:nvSpPr>
          <p:cNvPr id="222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何謂知識？</a:t>
            </a:r>
          </a:p>
        </p:txBody>
      </p:sp>
      <p:pic>
        <p:nvPicPr>
          <p:cNvPr id="2222084" name="Picture 4" descr="sec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3933825"/>
            <a:ext cx="4000500" cy="1219200"/>
          </a:xfrm>
          <a:noFill/>
        </p:spPr>
      </p:pic>
      <p:sp>
        <p:nvSpPr>
          <p:cNvPr id="2222085" name="Text Box 5"/>
          <p:cNvSpPr txBox="1">
            <a:spLocks noChangeArrowheads="1"/>
          </p:cNvSpPr>
          <p:nvPr/>
        </p:nvSpPr>
        <p:spPr bwMode="auto">
          <a:xfrm>
            <a:off x="5580063" y="981075"/>
            <a:ext cx="3187700" cy="366236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b="1"/>
              <a:t>白努利定理</a:t>
            </a:r>
            <a:br>
              <a:rPr lang="zh-TW" altLang="en-US" b="1"/>
            </a:br>
            <a:r>
              <a:rPr lang="zh-TW" altLang="en-US" b="1"/>
              <a:t>　　</a:t>
            </a:r>
            <a:r>
              <a:rPr lang="zh-TW" altLang="en-US"/>
              <a:t>科學家白努利先生發現，飛機產生升力是藉著機翼截面拱起的形狀，當空氣流經機翼時，上方的空氣因在同一時間內要走的距離較長，所以跑得比下方的空氣還要快，造成在機翼上方的氣壓會較下方低。因此，機翼上方的空氣壓力比機翼下方的空氣要小，於是下方較高的氣壓就將飛機撐起來，形成能使飛機浮在空氣中的「浮力」。</a:t>
            </a:r>
          </a:p>
        </p:txBody>
      </p:sp>
      <p:sp>
        <p:nvSpPr>
          <p:cNvPr id="2222086" name="Text Box 6"/>
          <p:cNvSpPr txBox="1">
            <a:spLocks noChangeArrowheads="1"/>
          </p:cNvSpPr>
          <p:nvPr/>
        </p:nvSpPr>
        <p:spPr bwMode="auto">
          <a:xfrm>
            <a:off x="5580063" y="4797425"/>
            <a:ext cx="3260725" cy="1739900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/>
              <a:t>伸卡球</a:t>
            </a:r>
            <a:r>
              <a:rPr lang="en-US" altLang="zh-TW"/>
              <a:t>(sinker)</a:t>
            </a:r>
            <a:r>
              <a:rPr lang="zh-TW" altLang="en-US"/>
              <a:t>即因球旋轉帶動周圍空氣，使上表面空氣速度慢、下表面速度快，而根據白努利原理，速度快壓力小，下面壓力小上面壓力大，於是球就往下掉。</a:t>
            </a:r>
          </a:p>
        </p:txBody>
      </p:sp>
      <p:sp>
        <p:nvSpPr>
          <p:cNvPr id="2222087" name="Text Box 7"/>
          <p:cNvSpPr txBox="1">
            <a:spLocks noChangeArrowheads="1"/>
          </p:cNvSpPr>
          <p:nvPr/>
        </p:nvSpPr>
        <p:spPr bwMode="auto">
          <a:xfrm>
            <a:off x="0" y="5324475"/>
            <a:ext cx="5508625" cy="1155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1400"/>
              <a:t>捷運和火車月台，都會在地上畫一條黃線，媽媽總告誡小孩子，車子進站時，不要太靠近鐵軌，原因就是當捷運或火車在我們面前經過時，車廂和我們之間的氣流速度很快，壓力降低，而我們身後離車廂較遠的地方，壓力不變；相較之下身後壓力較大，就會把我們往車廂推動，尤其小孩子體重輕、力氣小，很容易發生危險。 </a:t>
            </a:r>
          </a:p>
        </p:txBody>
      </p:sp>
      <p:pic>
        <p:nvPicPr>
          <p:cNvPr id="3075" name="Picture 3" descr="C:\Users\USER\Downloads\img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396" y="985380"/>
            <a:ext cx="4195844" cy="282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39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22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22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2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22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22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22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30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085" grpId="0" animBg="1"/>
      <p:bldP spid="2222086" grpId="0" animBg="1"/>
      <p:bldP spid="222208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FB4C1C-8C0A-4C79-97C6-BE521A963530}" type="slidenum">
              <a:rPr lang="en-US" altLang="zh-TW"/>
              <a:pPr>
                <a:defRPr/>
              </a:pPr>
              <a:t>7</a:t>
            </a:fld>
            <a:endParaRPr lang="en-US" altLang="zh-TW"/>
          </a:p>
        </p:txBody>
      </p:sp>
      <p:sp>
        <p:nvSpPr>
          <p:cNvPr id="1562632" name="Text Box 8">
            <a:hlinkHover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3806825" y="1358900"/>
            <a:ext cx="3962400" cy="579438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TW" altLang="en-US" sz="32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施振榮經營理念</a:t>
            </a: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341313" y="233363"/>
            <a:ext cx="7999412" cy="6038850"/>
            <a:chOff x="215" y="147"/>
            <a:chExt cx="5039" cy="3804"/>
          </a:xfrm>
        </p:grpSpPr>
        <p:sp>
          <p:nvSpPr>
            <p:cNvPr id="200710" name="Text Box 9"/>
            <p:cNvSpPr txBox="1">
              <a:spLocks noChangeArrowheads="1"/>
            </p:cNvSpPr>
            <p:nvPr/>
          </p:nvSpPr>
          <p:spPr bwMode="auto">
            <a:xfrm>
              <a:off x="2568" y="1338"/>
              <a:ext cx="2686" cy="2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400">
                  <a:solidFill>
                    <a:srgbClr val="A50021"/>
                  </a:solidFill>
                  <a:latin typeface="Times New Roman" pitchFamily="18" charset="0"/>
                  <a:ea typeface="標楷體" pitchFamily="65" charset="-120"/>
                </a:rPr>
                <a:t> </a:t>
              </a:r>
              <a:r>
                <a:rPr lang="zh-TW" altLang="en-US" sz="2400" b="1">
                  <a:solidFill>
                    <a:srgbClr val="FF3300"/>
                  </a:solidFill>
                  <a:latin typeface="Times New Roman" pitchFamily="18" charset="0"/>
                  <a:ea typeface="標楷體" pitchFamily="65" charset="-120"/>
                </a:rPr>
                <a:t>微笑曲線</a:t>
              </a:r>
              <a:r>
                <a:rPr lang="zh-TW" altLang="en-US" sz="2400">
                  <a:latin typeface="Times New Roman" pitchFamily="18" charset="0"/>
                  <a:ea typeface="標楷體" pitchFamily="65" charset="-120"/>
                </a:rPr>
                <a:t>是以「附加價值」高低觀點來看待企業競爭力，企業唯有不停地往附加價值高的區塊移動與定位，才能持續發展與永續經營。施振榮認為，以資訊產業而言，在研發─製造─配銷的價值鏈中，只有最前端擁有智慧財產權的研發設計，以及末端配銷的品牌與服務，才能維持高附加價值。</a:t>
              </a:r>
            </a:p>
          </p:txBody>
        </p:sp>
        <p:sp>
          <p:nvSpPr>
            <p:cNvPr id="200711" name="Text Box 10">
              <a:hlinkClick r:id="rId2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00" y="1451"/>
              <a:ext cx="115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zh-TW" altLang="en-US" sz="2000" u="sng">
                  <a:solidFill>
                    <a:srgbClr val="FFFF00"/>
                  </a:solidFill>
                  <a:latin typeface="Times New Roman" pitchFamily="18" charset="0"/>
                  <a:ea typeface="標楷體" pitchFamily="65" charset="-120"/>
                </a:rPr>
                <a:t>微利化是常態</a:t>
              </a:r>
            </a:p>
          </p:txBody>
        </p:sp>
        <p:sp>
          <p:nvSpPr>
            <p:cNvPr id="200712" name="Text Box 11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00" y="1962"/>
              <a:ext cx="15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zh-TW" altLang="en-US" sz="2000" u="sng">
                  <a:solidFill>
                    <a:srgbClr val="FFFF00"/>
                  </a:solidFill>
                  <a:latin typeface="Times New Roman" pitchFamily="18" charset="0"/>
                  <a:ea typeface="標楷體" pitchFamily="65" charset="-120"/>
                </a:rPr>
                <a:t>不換腦袋，就換人</a:t>
              </a:r>
            </a:p>
          </p:txBody>
        </p:sp>
        <p:sp>
          <p:nvSpPr>
            <p:cNvPr id="200713" name="Text Box 12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00" y="2188"/>
              <a:ext cx="196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zh-TW" altLang="en-US" sz="2000" u="sng">
                  <a:solidFill>
                    <a:srgbClr val="FFFF00"/>
                  </a:solidFill>
                  <a:latin typeface="Times New Roman" pitchFamily="18" charset="0"/>
                  <a:ea typeface="標楷體" pitchFamily="65" charset="-120"/>
                </a:rPr>
                <a:t>要分才會拚，要合才會贏</a:t>
              </a:r>
            </a:p>
          </p:txBody>
        </p:sp>
        <p:sp>
          <p:nvSpPr>
            <p:cNvPr id="200714" name="Text Box 13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00" y="1706"/>
              <a:ext cx="14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zh-TW" altLang="en-US" sz="2000" u="sng">
                  <a:solidFill>
                    <a:srgbClr val="FFFF00"/>
                  </a:solidFill>
                  <a:latin typeface="Times New Roman" pitchFamily="18" charset="0"/>
                  <a:ea typeface="標楷體" pitchFamily="65" charset="-120"/>
                </a:rPr>
                <a:t>認輸才有機會贏</a:t>
              </a:r>
            </a:p>
          </p:txBody>
        </p:sp>
        <p:sp>
          <p:nvSpPr>
            <p:cNvPr id="200715" name="Text Box 14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288" y="1200"/>
              <a:ext cx="115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zh-TW" altLang="en-US" sz="2000" u="sng">
                  <a:solidFill>
                    <a:srgbClr val="FFFF00"/>
                  </a:solidFill>
                  <a:latin typeface="Times New Roman" pitchFamily="18" charset="0"/>
                  <a:ea typeface="標楷體" pitchFamily="65" charset="-120"/>
                </a:rPr>
                <a:t>微笑理論</a:t>
              </a:r>
            </a:p>
          </p:txBody>
        </p:sp>
        <p:grpSp>
          <p:nvGrpSpPr>
            <p:cNvPr id="3" name="Group 27"/>
            <p:cNvGrpSpPr>
              <a:grpSpLocks/>
            </p:cNvGrpSpPr>
            <p:nvPr/>
          </p:nvGrpSpPr>
          <p:grpSpPr bwMode="auto">
            <a:xfrm>
              <a:off x="357" y="2500"/>
              <a:ext cx="1961" cy="1451"/>
              <a:chOff x="182" y="2869"/>
              <a:chExt cx="1961" cy="1451"/>
            </a:xfrm>
          </p:grpSpPr>
          <p:sp>
            <p:nvSpPr>
              <p:cNvPr id="200718" name="Rectangle 25"/>
              <p:cNvSpPr>
                <a:spLocks noChangeArrowheads="1"/>
              </p:cNvSpPr>
              <p:nvPr/>
            </p:nvSpPr>
            <p:spPr bwMode="auto">
              <a:xfrm>
                <a:off x="187" y="2869"/>
                <a:ext cx="1956" cy="145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00719" name="Line 15"/>
              <p:cNvSpPr>
                <a:spLocks noChangeShapeType="1"/>
              </p:cNvSpPr>
              <p:nvPr/>
            </p:nvSpPr>
            <p:spPr bwMode="auto">
              <a:xfrm>
                <a:off x="487" y="3264"/>
                <a:ext cx="0" cy="771"/>
              </a:xfrm>
              <a:prstGeom prst="line">
                <a:avLst/>
              </a:prstGeom>
              <a:noFill/>
              <a:ln w="1016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00720" name="Line 16"/>
              <p:cNvSpPr>
                <a:spLocks noChangeShapeType="1"/>
              </p:cNvSpPr>
              <p:nvPr/>
            </p:nvSpPr>
            <p:spPr bwMode="auto">
              <a:xfrm flipV="1">
                <a:off x="463" y="4035"/>
                <a:ext cx="1361" cy="0"/>
              </a:xfrm>
              <a:prstGeom prst="line">
                <a:avLst/>
              </a:prstGeom>
              <a:noFill/>
              <a:ln w="1016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pic>
            <p:nvPicPr>
              <p:cNvPr id="200721" name="Picture 17" descr="smailcurve 透明底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729" y="3312"/>
                <a:ext cx="989" cy="6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0722" name="Text Box 18"/>
              <p:cNvSpPr txBox="1">
                <a:spLocks noChangeArrowheads="1"/>
              </p:cNvSpPr>
              <p:nvPr/>
            </p:nvSpPr>
            <p:spPr bwMode="auto">
              <a:xfrm>
                <a:off x="182" y="3072"/>
                <a:ext cx="250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eaVert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zh-TW" altLang="en-US" sz="1400">
                    <a:solidFill>
                      <a:srgbClr val="A50021"/>
                    </a:solidFill>
                    <a:latin typeface="Times New Roman" pitchFamily="18" charset="0"/>
                    <a:ea typeface="標楷體" pitchFamily="65" charset="-120"/>
                  </a:rPr>
                  <a:t>附加價值</a:t>
                </a:r>
              </a:p>
            </p:txBody>
          </p:sp>
          <p:sp>
            <p:nvSpPr>
              <p:cNvPr id="200723" name="Text Box 19"/>
              <p:cNvSpPr txBox="1">
                <a:spLocks noChangeArrowheads="1"/>
              </p:cNvSpPr>
              <p:nvPr/>
            </p:nvSpPr>
            <p:spPr bwMode="auto">
              <a:xfrm>
                <a:off x="576" y="3120"/>
                <a:ext cx="62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zh-TW" altLang="en-US" sz="1400">
                    <a:solidFill>
                      <a:srgbClr val="A50021"/>
                    </a:solidFill>
                    <a:latin typeface="Times New Roman" pitchFamily="18" charset="0"/>
                    <a:ea typeface="標楷體" pitchFamily="65" charset="-120"/>
                  </a:rPr>
                  <a:t>智慧財產</a:t>
                </a:r>
              </a:p>
            </p:txBody>
          </p:sp>
          <p:sp>
            <p:nvSpPr>
              <p:cNvPr id="200724" name="Text Box 20"/>
              <p:cNvSpPr txBox="1">
                <a:spLocks noChangeArrowheads="1"/>
              </p:cNvSpPr>
              <p:nvPr/>
            </p:nvSpPr>
            <p:spPr bwMode="auto">
              <a:xfrm>
                <a:off x="1344" y="3120"/>
                <a:ext cx="62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zh-TW" altLang="en-US" sz="1400">
                    <a:solidFill>
                      <a:srgbClr val="A50021"/>
                    </a:solidFill>
                    <a:latin typeface="Times New Roman" pitchFamily="18" charset="0"/>
                    <a:ea typeface="標楷體" pitchFamily="65" charset="-120"/>
                  </a:rPr>
                  <a:t>品牌服務</a:t>
                </a:r>
              </a:p>
            </p:txBody>
          </p:sp>
          <p:sp>
            <p:nvSpPr>
              <p:cNvPr id="200725" name="Text Box 21"/>
              <p:cNvSpPr txBox="1">
                <a:spLocks noChangeArrowheads="1"/>
              </p:cNvSpPr>
              <p:nvPr/>
            </p:nvSpPr>
            <p:spPr bwMode="auto">
              <a:xfrm>
                <a:off x="288" y="4032"/>
                <a:ext cx="38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zh-TW" altLang="en-US" sz="1400">
                    <a:solidFill>
                      <a:srgbClr val="A50021"/>
                    </a:solidFill>
                    <a:latin typeface="Times New Roman" pitchFamily="18" charset="0"/>
                    <a:ea typeface="標楷體" pitchFamily="65" charset="-120"/>
                  </a:rPr>
                  <a:t>研發</a:t>
                </a:r>
              </a:p>
            </p:txBody>
          </p:sp>
          <p:sp>
            <p:nvSpPr>
              <p:cNvPr id="200726" name="Text Box 22"/>
              <p:cNvSpPr txBox="1">
                <a:spLocks noChangeArrowheads="1"/>
              </p:cNvSpPr>
              <p:nvPr/>
            </p:nvSpPr>
            <p:spPr bwMode="auto">
              <a:xfrm>
                <a:off x="960" y="4032"/>
                <a:ext cx="38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zh-TW" altLang="en-US" sz="1400">
                    <a:solidFill>
                      <a:srgbClr val="A50021"/>
                    </a:solidFill>
                    <a:latin typeface="Times New Roman" pitchFamily="18" charset="0"/>
                    <a:ea typeface="標楷體" pitchFamily="65" charset="-120"/>
                  </a:rPr>
                  <a:t>製造</a:t>
                </a:r>
              </a:p>
            </p:txBody>
          </p:sp>
          <p:sp>
            <p:nvSpPr>
              <p:cNvPr id="200727" name="Text Box 23"/>
              <p:cNvSpPr txBox="1">
                <a:spLocks noChangeArrowheads="1"/>
              </p:cNvSpPr>
              <p:nvPr/>
            </p:nvSpPr>
            <p:spPr bwMode="auto">
              <a:xfrm>
                <a:off x="1632" y="4032"/>
                <a:ext cx="38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zh-TW" altLang="en-US" sz="1400">
                    <a:solidFill>
                      <a:srgbClr val="A50021"/>
                    </a:solidFill>
                    <a:latin typeface="Times New Roman" pitchFamily="18" charset="0"/>
                    <a:ea typeface="標楷體" pitchFamily="65" charset="-120"/>
                  </a:rPr>
                  <a:t>行銷</a:t>
                </a:r>
              </a:p>
            </p:txBody>
          </p:sp>
        </p:grpSp>
        <p:pic>
          <p:nvPicPr>
            <p:cNvPr id="200717" name="Picture 24" descr="t029071l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15" y="147"/>
              <a:ext cx="1632" cy="1090"/>
            </a:xfrm>
            <a:prstGeom prst="rect">
              <a:avLst/>
            </a:prstGeom>
            <a:noFill/>
            <a:ln w="38100" cmpd="dbl">
              <a:solidFill>
                <a:srgbClr val="FF3300"/>
              </a:solidFill>
              <a:miter lim="800000"/>
              <a:headEnd/>
              <a:tailEnd/>
            </a:ln>
          </p:spPr>
        </p:pic>
      </p:grpSp>
      <p:sp>
        <p:nvSpPr>
          <p:cNvPr id="1562650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何謂知識？</a:t>
            </a:r>
          </a:p>
        </p:txBody>
      </p:sp>
    </p:spTree>
    <p:extLst>
      <p:ext uri="{BB962C8B-B14F-4D97-AF65-F5344CB8AC3E}">
        <p14:creationId xmlns:p14="http://schemas.microsoft.com/office/powerpoint/2010/main" val="274402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1E4EDB-E309-4234-9B87-21A125BF8CA8}" type="slidenum">
              <a:rPr lang="en-US" altLang="zh-TW"/>
              <a:pPr>
                <a:defRPr/>
              </a:pPr>
              <a:t>8</a:t>
            </a:fld>
            <a:endParaRPr lang="en-US" altLang="zh-TW"/>
          </a:p>
        </p:txBody>
      </p:sp>
      <p:pic>
        <p:nvPicPr>
          <p:cNvPr id="201731" name="Picture 2" descr="930811embaMis_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06375" y="1042988"/>
            <a:ext cx="4038600" cy="3028950"/>
          </a:xfrm>
          <a:noFill/>
        </p:spPr>
      </p:pic>
      <p:sp>
        <p:nvSpPr>
          <p:cNvPr id="17326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何謂知識？</a:t>
            </a:r>
          </a:p>
        </p:txBody>
      </p:sp>
      <p:pic>
        <p:nvPicPr>
          <p:cNvPr id="201733" name="Picture 4" descr="j0336892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092450" y="3578225"/>
            <a:ext cx="1019175" cy="790575"/>
          </a:xfrm>
          <a:noFill/>
        </p:spPr>
      </p:pic>
      <p:sp>
        <p:nvSpPr>
          <p:cNvPr id="1732613" name="Rectangle 5"/>
          <p:cNvSpPr>
            <a:spLocks noChangeArrowheads="1"/>
          </p:cNvSpPr>
          <p:nvPr/>
        </p:nvSpPr>
        <p:spPr bwMode="auto">
          <a:xfrm>
            <a:off x="4148138" y="1771650"/>
            <a:ext cx="2295525" cy="630238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TW" altLang="en-US" sz="2400" b="1">
                <a:solidFill>
                  <a:schemeClr val="tx2"/>
                </a:solidFill>
                <a:ea typeface="標楷體" pitchFamily="65" charset="-120"/>
              </a:rPr>
              <a:t>高階主管會議</a:t>
            </a:r>
          </a:p>
        </p:txBody>
      </p:sp>
      <p:sp>
        <p:nvSpPr>
          <p:cNvPr id="1732614" name="Rectangle 6"/>
          <p:cNvSpPr>
            <a:spLocks noChangeArrowheads="1"/>
          </p:cNvSpPr>
          <p:nvPr/>
        </p:nvSpPr>
        <p:spPr bwMode="auto">
          <a:xfrm>
            <a:off x="2617788" y="2806700"/>
            <a:ext cx="2295525" cy="1619250"/>
          </a:xfrm>
          <a:prstGeom prst="rect">
            <a:avLst/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TW" altLang="en-US" sz="2400" b="1">
                <a:solidFill>
                  <a:schemeClr val="tx2"/>
                </a:solidFill>
                <a:ea typeface="標楷體" pitchFamily="65" charset="-120"/>
              </a:rPr>
              <a:t>反對</a:t>
            </a:r>
          </a:p>
          <a:p>
            <a:r>
              <a:rPr lang="zh-TW" altLang="en-US" sz="2400">
                <a:solidFill>
                  <a:schemeClr val="tx2"/>
                </a:solidFill>
                <a:ea typeface="標楷體" pitchFamily="65" charset="-120"/>
              </a:rPr>
              <a:t>高階主管</a:t>
            </a:r>
            <a:r>
              <a:rPr lang="en-US" altLang="zh-TW" sz="2400">
                <a:solidFill>
                  <a:schemeClr val="tx2"/>
                </a:solidFill>
                <a:ea typeface="標楷體" pitchFamily="65" charset="-120"/>
              </a:rPr>
              <a:t>A</a:t>
            </a:r>
          </a:p>
          <a:p>
            <a:r>
              <a:rPr lang="zh-TW" altLang="en-US" sz="2400">
                <a:solidFill>
                  <a:schemeClr val="tx2"/>
                </a:solidFill>
                <a:ea typeface="標楷體" pitchFamily="65" charset="-120"/>
              </a:rPr>
              <a:t>高階主管</a:t>
            </a:r>
            <a:r>
              <a:rPr lang="en-US" altLang="zh-TW" sz="2400">
                <a:solidFill>
                  <a:schemeClr val="tx2"/>
                </a:solidFill>
                <a:ea typeface="標楷體" pitchFamily="65" charset="-120"/>
              </a:rPr>
              <a:t>B</a:t>
            </a:r>
          </a:p>
          <a:p>
            <a:r>
              <a:rPr lang="zh-TW" altLang="en-US" sz="2400">
                <a:solidFill>
                  <a:schemeClr val="tx2"/>
                </a:solidFill>
                <a:ea typeface="標楷體" pitchFamily="65" charset="-120"/>
              </a:rPr>
              <a:t>高階主管</a:t>
            </a:r>
            <a:r>
              <a:rPr lang="en-US" altLang="zh-TW" sz="2400">
                <a:solidFill>
                  <a:schemeClr val="tx2"/>
                </a:solidFill>
                <a:ea typeface="標楷體" pitchFamily="65" charset="-120"/>
              </a:rPr>
              <a:t>C</a:t>
            </a:r>
          </a:p>
        </p:txBody>
      </p:sp>
      <p:sp>
        <p:nvSpPr>
          <p:cNvPr id="1732615" name="Rectangle 7"/>
          <p:cNvSpPr>
            <a:spLocks noChangeArrowheads="1"/>
          </p:cNvSpPr>
          <p:nvPr/>
        </p:nvSpPr>
        <p:spPr bwMode="auto">
          <a:xfrm>
            <a:off x="5678488" y="2851150"/>
            <a:ext cx="2295525" cy="12604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TW" altLang="en-US" sz="2400" b="1">
                <a:solidFill>
                  <a:schemeClr val="bg2"/>
                </a:solidFill>
                <a:ea typeface="標楷體" pitchFamily="65" charset="-120"/>
              </a:rPr>
              <a:t>贊成</a:t>
            </a:r>
          </a:p>
          <a:p>
            <a:r>
              <a:rPr lang="zh-TW" altLang="zh-TW" sz="2400">
                <a:solidFill>
                  <a:schemeClr val="bg2"/>
                </a:solidFill>
                <a:ea typeface="標楷體" pitchFamily="65" charset="-120"/>
              </a:rPr>
              <a:t>董事長周理平</a:t>
            </a:r>
            <a:endParaRPr lang="zh-TW" altLang="en-US" sz="2400">
              <a:solidFill>
                <a:schemeClr val="bg2"/>
              </a:solidFill>
              <a:ea typeface="標楷體" pitchFamily="65" charset="-120"/>
            </a:endParaRPr>
          </a:p>
          <a:p>
            <a:r>
              <a:rPr lang="zh-TW" altLang="en-US" sz="2400">
                <a:solidFill>
                  <a:schemeClr val="bg2"/>
                </a:solidFill>
                <a:ea typeface="標楷體" pitchFamily="65" charset="-120"/>
              </a:rPr>
              <a:t>生管黃宏仁</a:t>
            </a:r>
          </a:p>
        </p:txBody>
      </p:sp>
      <p:sp>
        <p:nvSpPr>
          <p:cNvPr id="1732616" name="Rectangle 8"/>
          <p:cNvSpPr>
            <a:spLocks noChangeArrowheads="1"/>
          </p:cNvSpPr>
          <p:nvPr/>
        </p:nvSpPr>
        <p:spPr bwMode="auto">
          <a:xfrm>
            <a:off x="2617788" y="4876800"/>
            <a:ext cx="2295525" cy="855663"/>
          </a:xfrm>
          <a:prstGeom prst="rect">
            <a:avLst/>
          </a:prstGeom>
          <a:solidFill>
            <a:srgbClr val="99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TW" altLang="en-US" sz="2400">
                <a:solidFill>
                  <a:schemeClr val="tx2"/>
                </a:solidFill>
                <a:ea typeface="標楷體" pitchFamily="65" charset="-120"/>
              </a:rPr>
              <a:t>量力而為</a:t>
            </a:r>
          </a:p>
          <a:p>
            <a:r>
              <a:rPr lang="zh-TW" altLang="en-US" sz="2400">
                <a:solidFill>
                  <a:schemeClr val="tx2"/>
                </a:solidFill>
                <a:ea typeface="標楷體" pitchFamily="65" charset="-120"/>
              </a:rPr>
              <a:t>接一半訂單</a:t>
            </a:r>
          </a:p>
        </p:txBody>
      </p:sp>
      <p:sp>
        <p:nvSpPr>
          <p:cNvPr id="1732617" name="Rectangle 9"/>
          <p:cNvSpPr>
            <a:spLocks noChangeArrowheads="1"/>
          </p:cNvSpPr>
          <p:nvPr/>
        </p:nvSpPr>
        <p:spPr bwMode="auto">
          <a:xfrm>
            <a:off x="5678488" y="4921250"/>
            <a:ext cx="2295525" cy="8556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TW" altLang="en-US" sz="2400">
                <a:solidFill>
                  <a:schemeClr val="tx2"/>
                </a:solidFill>
                <a:ea typeface="標楷體" pitchFamily="65" charset="-120"/>
              </a:rPr>
              <a:t>試試看</a:t>
            </a:r>
          </a:p>
        </p:txBody>
      </p:sp>
      <p:sp>
        <p:nvSpPr>
          <p:cNvPr id="1732618" name="Line 10"/>
          <p:cNvSpPr>
            <a:spLocks noChangeShapeType="1"/>
          </p:cNvSpPr>
          <p:nvPr/>
        </p:nvSpPr>
        <p:spPr bwMode="auto">
          <a:xfrm flipH="1">
            <a:off x="4057650" y="2400300"/>
            <a:ext cx="811213" cy="40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732619" name="Line 11"/>
          <p:cNvSpPr>
            <a:spLocks noChangeShapeType="1"/>
          </p:cNvSpPr>
          <p:nvPr/>
        </p:nvSpPr>
        <p:spPr bwMode="auto">
          <a:xfrm>
            <a:off x="3698875" y="4425950"/>
            <a:ext cx="0" cy="404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732620" name="Line 12"/>
          <p:cNvSpPr>
            <a:spLocks noChangeShapeType="1"/>
          </p:cNvSpPr>
          <p:nvPr/>
        </p:nvSpPr>
        <p:spPr bwMode="auto">
          <a:xfrm>
            <a:off x="5768975" y="2400300"/>
            <a:ext cx="719138" cy="40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732621" name="Line 13"/>
          <p:cNvSpPr>
            <a:spLocks noChangeShapeType="1"/>
          </p:cNvSpPr>
          <p:nvPr/>
        </p:nvSpPr>
        <p:spPr bwMode="auto">
          <a:xfrm>
            <a:off x="6848475" y="4111625"/>
            <a:ext cx="0" cy="809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4733925" y="3976688"/>
            <a:ext cx="4410075" cy="2881312"/>
            <a:chOff x="2285" y="2217"/>
            <a:chExt cx="2778" cy="1815"/>
          </a:xfrm>
        </p:grpSpPr>
        <p:sp>
          <p:nvSpPr>
            <p:cNvPr id="201745" name="AutoShape 15"/>
            <p:cNvSpPr>
              <a:spLocks noChangeArrowheads="1"/>
            </p:cNvSpPr>
            <p:nvPr/>
          </p:nvSpPr>
          <p:spPr bwMode="auto">
            <a:xfrm rot="314406">
              <a:off x="2285" y="2217"/>
              <a:ext cx="2778" cy="1815"/>
            </a:xfrm>
            <a:prstGeom prst="irregularSeal2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1746" name="Text Box 16"/>
            <p:cNvSpPr txBox="1">
              <a:spLocks noChangeArrowheads="1"/>
            </p:cNvSpPr>
            <p:nvPr/>
          </p:nvSpPr>
          <p:spPr bwMode="auto">
            <a:xfrm>
              <a:off x="2511" y="2812"/>
              <a:ext cx="2127" cy="10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r>
                <a:rPr lang="zh-TW" altLang="en-US" sz="2800" b="1">
                  <a:solidFill>
                    <a:schemeClr val="tx2"/>
                  </a:solidFill>
                  <a:latin typeface="標楷體" pitchFamily="65" charset="-120"/>
                  <a:ea typeface="標楷體" pitchFamily="65" charset="-120"/>
                </a:rPr>
                <a:t>獨排眾議</a:t>
              </a:r>
            </a:p>
            <a:p>
              <a:pPr algn="ctr">
                <a:spcBef>
                  <a:spcPct val="50000"/>
                </a:spcBef>
              </a:pPr>
              <a:r>
                <a:rPr lang="zh-TW" altLang="en-US" sz="2800" b="1">
                  <a:solidFill>
                    <a:schemeClr val="tx2"/>
                  </a:solidFill>
                  <a:latin typeface="標楷體" pitchFamily="65" charset="-120"/>
                  <a:ea typeface="標楷體" pitchFamily="65" charset="-120"/>
                </a:rPr>
                <a:t>挑戰極限</a:t>
              </a:r>
            </a:p>
          </p:txBody>
        </p:sp>
      </p:grpSp>
      <p:sp>
        <p:nvSpPr>
          <p:cNvPr id="1732625" name="Text Box 17"/>
          <p:cNvSpPr txBox="1">
            <a:spLocks noChangeArrowheads="1"/>
          </p:cNvSpPr>
          <p:nvPr/>
        </p:nvSpPr>
        <p:spPr bwMode="auto">
          <a:xfrm>
            <a:off x="4662488" y="1133475"/>
            <a:ext cx="4095750" cy="519113"/>
          </a:xfrm>
          <a:prstGeom prst="rect">
            <a:avLst/>
          </a:prstGeom>
          <a:solidFill>
            <a:srgbClr val="00808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聚陽成衣的危機或轉機？</a:t>
            </a:r>
          </a:p>
        </p:txBody>
      </p:sp>
    </p:spTree>
    <p:extLst>
      <p:ext uri="{BB962C8B-B14F-4D97-AF65-F5344CB8AC3E}">
        <p14:creationId xmlns:p14="http://schemas.microsoft.com/office/powerpoint/2010/main" val="51920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2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2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32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2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732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2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732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2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732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2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732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2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732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2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732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2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732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2613" grpId="0" animBg="1"/>
      <p:bldP spid="1732614" grpId="0" animBg="1"/>
      <p:bldP spid="1732615" grpId="0" animBg="1"/>
      <p:bldP spid="1732616" grpId="0" animBg="1"/>
      <p:bldP spid="1732617" grpId="0" animBg="1"/>
      <p:bldP spid="1732618" grpId="0" animBg="1"/>
      <p:bldP spid="1732619" grpId="0" animBg="1"/>
      <p:bldP spid="1732620" grpId="0" animBg="1"/>
      <p:bldP spid="17326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F3C0F4-C5D4-411D-B163-67680E6BEDA0}" type="slidenum">
              <a:rPr lang="en-US" altLang="zh-TW"/>
              <a:pPr>
                <a:defRPr/>
              </a:pPr>
              <a:t>9</a:t>
            </a:fld>
            <a:endParaRPr lang="en-US" altLang="zh-TW"/>
          </a:p>
        </p:txBody>
      </p:sp>
      <p:sp>
        <p:nvSpPr>
          <p:cNvPr id="1618953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何謂知識？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76250" y="1735138"/>
            <a:ext cx="8229600" cy="3560762"/>
            <a:chOff x="300" y="1093"/>
            <a:chExt cx="5184" cy="2243"/>
          </a:xfrm>
        </p:grpSpPr>
        <p:pic>
          <p:nvPicPr>
            <p:cNvPr id="202757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0" y="1093"/>
              <a:ext cx="2544" cy="2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2758" name="Picture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40" y="1110"/>
              <a:ext cx="2544" cy="2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5940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3D_LOOP" val="V=Package1\\S=Rotate\\D=5\\O=Rotate\\E=0\\H=6\\L=1\\A=0\\C=0\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3D_LOOP" val="V=Package1\\S=Rotate\\D=5\\O=Rotate\\E=0\\H=6\\L=1\\A=0\\C=0\\"/>
</p:tagLst>
</file>

<file path=ppt/theme/theme1.xml><?xml version="1.0" encoding="utf-8"?>
<a:theme xmlns:a="http://schemas.openxmlformats.org/drawingml/2006/main" name="教學目標">
  <a:themeElements>
    <a:clrScheme name="Skm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Skm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km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李國光">
  <a:themeElements>
    <a:clrScheme name="">
      <a:dk1>
        <a:srgbClr val="000000"/>
      </a:dk1>
      <a:lt1>
        <a:srgbClr val="FFFF00"/>
      </a:lt1>
      <a:dk2>
        <a:srgbClr val="000066"/>
      </a:dk2>
      <a:lt2>
        <a:srgbClr val="FFFF00"/>
      </a:lt2>
      <a:accent1>
        <a:srgbClr val="FF9900"/>
      </a:accent1>
      <a:accent2>
        <a:srgbClr val="00FFFF"/>
      </a:accent2>
      <a:accent3>
        <a:srgbClr val="AAAAB8"/>
      </a:accent3>
      <a:accent4>
        <a:srgbClr val="DADA00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李國光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66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標楷體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66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標楷體" pitchFamily="65" charset="-120"/>
          </a:defRPr>
        </a:defPPr>
      </a:lstStyle>
    </a:lnDef>
  </a:objectDefaults>
  <a:extraClrSchemeLst>
    <a:extraClrScheme>
      <a:clrScheme name="李國光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李國光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李國光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李國光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李國光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李國光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李國光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教學目標">
  <a:themeElements>
    <a:clrScheme name="Skm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Skm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km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教學目標">
  <a:themeElements>
    <a:clrScheme name="Skm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Skm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km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教學目標</Template>
  <TotalTime>1789</TotalTime>
  <Words>2486</Words>
  <Application>Microsoft Office PowerPoint</Application>
  <PresentationFormat>如螢幕大小 (4:3)</PresentationFormat>
  <Paragraphs>325</Paragraphs>
  <Slides>37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4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37</vt:i4>
      </vt:variant>
    </vt:vector>
  </HeadingPairs>
  <TitlesOfParts>
    <vt:vector size="51" baseType="lpstr">
      <vt:lpstr>Arial Unicode MS</vt:lpstr>
      <vt:lpstr>華康楷書體W5</vt:lpstr>
      <vt:lpstr>新細明體</vt:lpstr>
      <vt:lpstr>標楷體</vt:lpstr>
      <vt:lpstr>Arial</vt:lpstr>
      <vt:lpstr>Calibri</vt:lpstr>
      <vt:lpstr>Symbol</vt:lpstr>
      <vt:lpstr>Times New Roman</vt:lpstr>
      <vt:lpstr>教學目標</vt:lpstr>
      <vt:lpstr>李國光</vt:lpstr>
      <vt:lpstr>1_教學目標</vt:lpstr>
      <vt:lpstr>2_教學目標</vt:lpstr>
      <vt:lpstr>多媒體項目</vt:lpstr>
      <vt:lpstr>PhotoImpact</vt:lpstr>
      <vt:lpstr>高階主管的知識要怎樣管？</vt:lpstr>
      <vt:lpstr>前言</vt:lpstr>
      <vt:lpstr>PowerPoint 簡報</vt:lpstr>
      <vt:lpstr>高階主管的思維</vt:lpstr>
      <vt:lpstr>心智模式是我們養出來的</vt:lpstr>
      <vt:lpstr>何謂知識？</vt:lpstr>
      <vt:lpstr>何謂知識？</vt:lpstr>
      <vt:lpstr>何謂知識？</vt:lpstr>
      <vt:lpstr>何謂知識？</vt:lpstr>
      <vt:lpstr>何謂知識？</vt:lpstr>
      <vt:lpstr>何謂知識？</vt:lpstr>
      <vt:lpstr>PowerPoint 簡報</vt:lpstr>
      <vt:lpstr>Quinn的知識意涵</vt:lpstr>
      <vt:lpstr>Quinn的知識意涵</vt:lpstr>
      <vt:lpstr>知識與經營</vt:lpstr>
      <vt:lpstr>策略型與操作型知識的定義</vt:lpstr>
      <vt:lpstr>偏見與僵化的知識</vt:lpstr>
      <vt:lpstr>高階主管的思維：系統思考？</vt:lpstr>
      <vt:lpstr>系統的例子</vt:lpstr>
      <vt:lpstr>畫出心智模式：系統思考圖</vt:lpstr>
      <vt:lpstr>美國通用汽車客服部的真實故事</vt:lpstr>
      <vt:lpstr>客戶的心態</vt:lpstr>
      <vt:lpstr>客服部心態(一)</vt:lpstr>
      <vt:lpstr>客服部心態(二)</vt:lpstr>
      <vt:lpstr>白蘭氏雞精</vt:lpstr>
      <vt:lpstr>白蘭氏雞精陷在自以為是的增強環路裏 卻未看見兩個抑制環路早已來到</vt:lpstr>
      <vt:lpstr>高階主管知識之管理： 心智互動(超越框架)  +  知識轉化(發展答案)</vt:lpstr>
      <vt:lpstr>MJ公司CEO原心智模式</vt:lpstr>
      <vt:lpstr>MJ公司CEO調整後心智模式</vt:lpstr>
      <vt:lpstr>MJ公司CEO心智模式調整</vt:lpstr>
      <vt:lpstr>PowerPoint 簡報</vt:lpstr>
      <vt:lpstr>PowerPoint 簡報</vt:lpstr>
      <vt:lpstr>PowerPoint 簡報</vt:lpstr>
      <vt:lpstr>請用一筆連著畫完四條線，這四條線正好穿連下圖之九個圓，且每個圓只能被穿越一次。</vt:lpstr>
      <vt:lpstr>不對的答案</vt:lpstr>
      <vt:lpstr>超越思維框架，比找答案重要 。</vt:lpstr>
      <vt:lpstr>高階主管知識之管理： 心智互動(超越框架)  +  知識轉化(發展答案)</vt:lpstr>
    </vt:vector>
  </TitlesOfParts>
  <Company>Your Company Name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企業經營與知識管理</dc:title>
  <dc:creator>Your User Name</dc:creator>
  <cp:lastModifiedBy>George Lee</cp:lastModifiedBy>
  <cp:revision>116</cp:revision>
  <dcterms:created xsi:type="dcterms:W3CDTF">2010-07-13T14:44:45Z</dcterms:created>
  <dcterms:modified xsi:type="dcterms:W3CDTF">2017-09-12T06:30:58Z</dcterms:modified>
</cp:coreProperties>
</file>